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modernComment_101_4F692933.xml" ContentType="application/vnd.ms-powerpoint.comments+xml"/>
  <Override PartName="/ppt/notesSlides/notesSlide2.xml" ContentType="application/vnd.openxmlformats-officedocument.presentationml.notesSlide+xml"/>
  <Override PartName="/ppt/comments/modernComment_113_188C2E0.xml" ContentType="application/vnd.ms-powerpoint.comments+xml"/>
  <Override PartName="/ppt/notesSlides/notesSlide3.xml" ContentType="application/vnd.openxmlformats-officedocument.presentationml.notesSlide+xml"/>
  <Override PartName="/ppt/comments/modernComment_112_CE1017D4.xml" ContentType="application/vnd.ms-powerpoint.comments+xml"/>
  <Override PartName="/ppt/notesSlides/notesSlide4.xml" ContentType="application/vnd.openxmlformats-officedocument.presentationml.notesSlide+xml"/>
  <Override PartName="/ppt/comments/modernComment_10E_F5C2DFFD.xml" ContentType="application/vnd.ms-powerpoint.comments+xml"/>
  <Override PartName="/ppt/comments/modernComment_110_F8DE2E63.xml" ContentType="application/vnd.ms-powerpoint.comments+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comments/modernComment_103_FE366481.xml" ContentType="application/vnd.ms-powerpoint.comments+xml"/>
  <Override PartName="/ppt/comments/modernComment_105_9F44151D.xml" ContentType="application/vnd.ms-powerpoint.comments+xml"/>
  <Override PartName="/ppt/notesSlides/notesSlide5.xml" ContentType="application/vnd.openxmlformats-officedocument.presentationml.notesSlide+xml"/>
  <Override PartName="/ppt/comments/modernComment_114_B31C49EE.xml" ContentType="application/vnd.ms-powerpoint.comments+xml"/>
  <Override PartName="/ppt/comments/modernComment_115_3B291508.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18"/>
  </p:notesMasterIdLst>
  <p:handoutMasterIdLst>
    <p:handoutMasterId r:id="rId19"/>
  </p:handoutMasterIdLst>
  <p:sldIdLst>
    <p:sldId id="257" r:id="rId5"/>
    <p:sldId id="275" r:id="rId6"/>
    <p:sldId id="274" r:id="rId7"/>
    <p:sldId id="269" r:id="rId8"/>
    <p:sldId id="270" r:id="rId9"/>
    <p:sldId id="272" r:id="rId10"/>
    <p:sldId id="259" r:id="rId11"/>
    <p:sldId id="261" r:id="rId12"/>
    <p:sldId id="276" r:id="rId13"/>
    <p:sldId id="262" r:id="rId14"/>
    <p:sldId id="277" r:id="rId15"/>
    <p:sldId id="271" r:id="rId16"/>
    <p:sldId id="273" r:id="rId17"/>
  </p:sldIdLst>
  <p:sldSz cx="12188825" cy="6858000"/>
  <p:notesSz cx="6858000" cy="9144000"/>
  <p:defaultTextStyle>
    <a:defPPr rtl="0">
      <a:defRPr lang="pt-pt"/>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5582667-6102-27E7-ED8E-01A166EB4B6B}" name="Guest User" initials="GU" userId="Guest User"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A22413-D259-4C56-BA72-CD55A758171E}" v="194" dt="2024-03-20T09:08:51.692"/>
    <p1510:client id="{3409CE25-845E-43B0-ABCD-2528031B1B04}" v="18" dt="2024-03-19T23:45:46.582"/>
    <p1510:client id="{370B3304-5672-47BE-8BA9-0581E992DBB4}" v="161" dt="2024-03-20T00:23:19.958"/>
    <p1510:client id="{7492E175-A034-4A2D-A1DF-15C8597C3278}" v="2941" dt="2024-03-20T00:54:04.054"/>
    <p1510:client id="{8569B1B7-0AE2-4D1C-8BBA-52DAA50A2A0F}" v="1" dt="2024-03-20T01:22:41.882"/>
    <p1510:client id="{8EE65BCC-F826-47AD-8185-4494770BE36C}" v="11" dt="2024-03-20T00:55:01.141"/>
    <p1510:client id="{A4C548B2-92E7-46E0-969B-0067CB306896}" v="166" dt="2024-03-19T10:48:04.249"/>
    <p1510:client id="{AA6A9EB5-B13B-43E3-977E-C0235C9052C2}" v="4" dt="2024-03-20T09:13:44.818"/>
    <p1510:client id="{AE40E120-7FD8-4606-BEE9-1C78081E1708}" v="35" dt="2024-03-20T00:55:27.781"/>
    <p1510:client id="{AEBE47A8-715C-44F4-86A4-3BB95FB2A26B}" v="441" dt="2024-03-20T00:32:19.730"/>
    <p1510:client id="{B32CF5C0-CAE1-46B5-BAD8-1422BC024072}" v="61" dt="2024-03-19T20:18:58.194"/>
    <p1510:client id="{B592CE6F-08E1-404D-B1FD-15C76C664FA1}" v="255" dt="2024-03-20T07:34:05.249"/>
    <p1510:client id="{CC67D23B-E4E2-4E81-84D4-A247E518C000}" v="102" vWet="103" dt="2024-03-19T17:22:48.9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39"/>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omments/modernComment_101_4F692933.xml><?xml version="1.0" encoding="utf-8"?>
<p188:cmLst xmlns:a="http://schemas.openxmlformats.org/drawingml/2006/main" xmlns:r="http://schemas.openxmlformats.org/officeDocument/2006/relationships" xmlns:p188="http://schemas.microsoft.com/office/powerpoint/2018/8/main">
  <p188:cm id="{F0DD590F-3104-4004-B1CC-7D42C9860203}" authorId="{95582667-6102-27E7-ED8E-01A166EB4B6B}" status="resolved" created="2024-03-19T10:10:32.712" complete="100000">
    <ac:txMkLst xmlns:ac="http://schemas.microsoft.com/office/drawing/2013/main/command">
      <pc:docMk xmlns:pc="http://schemas.microsoft.com/office/powerpoint/2013/main/command"/>
      <pc:sldMk xmlns:pc="http://schemas.microsoft.com/office/powerpoint/2013/main/command" cId="1332291891" sldId="257"/>
      <ac:spMk id="3" creationId="{53582E8A-BB20-82C9-636C-DC46AE6CBA0D}"/>
      <ac:txMk cp="100" len="11">
        <ac:context len="149" hash="1201323671"/>
      </ac:txMk>
    </ac:txMkLst>
    <p188:pos x="834325" y="1908730"/>
    <p188:txBody>
      <a:bodyPr/>
      <a:lstStyle/>
      <a:p>
        <a:r>
          <a:rPr lang="pt-PT"/>
          <a:t>Em inglês é Supervised ;)</a:t>
        </a:r>
      </a:p>
    </p188:txBody>
  </p188:cm>
</p188:cmLst>
</file>

<file path=ppt/comments/modernComment_103_FE366481.xml><?xml version="1.0" encoding="utf-8"?>
<p188:cmLst xmlns:a="http://schemas.openxmlformats.org/drawingml/2006/main" xmlns:r="http://schemas.openxmlformats.org/officeDocument/2006/relationships" xmlns:p188="http://schemas.microsoft.com/office/powerpoint/2018/8/main">
  <p188:cm id="{A68322E0-CE11-4DC2-875A-5287C252BEB9}" authorId="{95582667-6102-27E7-ED8E-01A166EB4B6B}" status="resolved" created="2024-03-19T10:13:21.121" complete="100000">
    <ac:txMkLst xmlns:ac="http://schemas.microsoft.com/office/drawing/2013/main/command">
      <pc:docMk xmlns:pc="http://schemas.microsoft.com/office/powerpoint/2013/main/command"/>
      <pc:sldMk xmlns:pc="http://schemas.microsoft.com/office/powerpoint/2013/main/command" cId="4264977537" sldId="259"/>
      <ac:spMk id="4" creationId="{6A848310-173D-285B-45B2-CC20323AEE25}"/>
      <ac:txMk cp="33" len="1">
        <ac:context len="364" hash="2122176285"/>
      </ac:txMk>
    </ac:txMkLst>
    <p188:pos x="3519823" y="250520"/>
    <p188:txBody>
      <a:bodyPr/>
      <a:lstStyle/>
      <a:p>
        <a:r>
          <a:rPr lang="pt-PT"/>
          <a:t>filters</a:t>
        </a:r>
      </a:p>
    </p188:txBody>
  </p188:cm>
  <p188:cm id="{C6ED615E-60E3-4E74-B56C-5A76DD3C1570}" authorId="{95582667-6102-27E7-ED8E-01A166EB4B6B}" status="resolved" created="2024-03-19T10:14:36.731" complete="100000">
    <ac:txMkLst xmlns:ac="http://schemas.microsoft.com/office/drawing/2013/main/command">
      <pc:docMk xmlns:pc="http://schemas.microsoft.com/office/powerpoint/2013/main/command"/>
      <pc:sldMk xmlns:pc="http://schemas.microsoft.com/office/powerpoint/2013/main/command" cId="4264977537" sldId="259"/>
      <ac:spMk id="4" creationId="{6A848310-173D-285B-45B2-CC20323AEE25}"/>
      <ac:txMk cp="66">
        <ac:context len="364" hash="2122176285"/>
      </ac:txMk>
    </ac:txMkLst>
    <p188:pos x="4282277" y="521917"/>
    <p188:txBody>
      <a:bodyPr/>
      <a:lstStyle/>
      <a:p>
        <a:r>
          <a:rPr lang="pt-PT"/>
          <a:t>o que significa isto?
Parece-me que já estão a falar em Feature Extraction.
É um bocado confuso para mim.
Se não conseguirem explicar exatamente o que isto significa, é melhor tirarem.</a:t>
        </a:r>
      </a:p>
    </p188:txBody>
  </p188:cm>
  <p188:cm id="{2C2A9166-FCEE-4B60-B3C6-BF31467252D2}" authorId="{95582667-6102-27E7-ED8E-01A166EB4B6B}" status="resolved" created="2024-03-19T10:17:44.437" complete="100000">
    <ac:txMkLst xmlns:ac="http://schemas.microsoft.com/office/drawing/2013/main/command">
      <pc:docMk xmlns:pc="http://schemas.microsoft.com/office/powerpoint/2013/main/command"/>
      <pc:sldMk xmlns:pc="http://schemas.microsoft.com/office/powerpoint/2013/main/command" cId="4264977537" sldId="259"/>
      <ac:spMk id="4" creationId="{6A848310-173D-285B-45B2-CC20323AEE25}"/>
      <ac:txMk cp="68">
        <ac:context len="364" hash="2122176285"/>
      </ac:txMk>
    </ac:txMkLst>
    <p188:pos x="5378958" y="793315"/>
    <p188:txBody>
      <a:bodyPr/>
      <a:lstStyle/>
      <a:p>
        <a:r>
          <a:rPr lang="pt-PT"/>
          <a:t>Eu tirava esta frase, é um bocado redundante.
O uso da janela já significa que é iterativo.
Podem dizer diretamente que como já disseram anteriormente, este módulo filtra os dados raw com os objetivo de eliminar algum ruído.
E que isso é feito usando uma janela deslizante .....</a:t>
        </a:r>
      </a:p>
    </p188:txBody>
  </p188:cm>
  <p188:cm id="{C6C6C8B7-7623-4AC6-85EC-7A116D4041A7}" authorId="{95582667-6102-27E7-ED8E-01A166EB4B6B}" status="resolved" created="2024-03-19T10:23:15.787" complete="100000">
    <ac:txMkLst xmlns:ac="http://schemas.microsoft.com/office/drawing/2013/main/command">
      <pc:docMk xmlns:pc="http://schemas.microsoft.com/office/powerpoint/2013/main/command"/>
      <pc:sldMk xmlns:pc="http://schemas.microsoft.com/office/powerpoint/2013/main/command" cId="4264977537" sldId="259"/>
      <ac:spMk id="4" creationId="{6A848310-173D-285B-45B2-CC20323AEE25}"/>
      <ac:txMk cp="243" len="118">
        <ac:context len="364" hash="2122176285"/>
      </ac:txMk>
    </ac:txMkLst>
    <p188:pos x="1735780" y="3337879"/>
    <p188:txBody>
      <a:bodyPr/>
      <a:lstStyle/>
      <a:p>
        <a:r>
          <a:rPr lang="pt-PT"/>
          <a:t>Aqui não se perceb o objetivo, principlamente se não indicam o valor do limiar que usam.
O objetivo aqui é descartar targets mais estáticos, ou seja, com velocidade associada muito baixo.
Isto é feito descartando os dados com velocidade Doppler abaixo de um certo threshold (seria bom indicarem o valor, para as pessoas perceberem que é realmente um valor muito baixo).</a:t>
        </a:r>
      </a:p>
    </p188:txBody>
  </p188:cm>
</p188:cmLst>
</file>

<file path=ppt/comments/modernComment_105_9F44151D.xml><?xml version="1.0" encoding="utf-8"?>
<p188:cmLst xmlns:a="http://schemas.openxmlformats.org/drawingml/2006/main" xmlns:r="http://schemas.openxmlformats.org/officeDocument/2006/relationships" xmlns:p188="http://schemas.microsoft.com/office/powerpoint/2018/8/main">
  <p188:cm id="{20222881-F53E-4BA8-A6A5-37A26D73BFC5}" authorId="{95582667-6102-27E7-ED8E-01A166EB4B6B}" status="resolved" created="2024-03-19T10:26:15.357" complete="100000">
    <ac:txMkLst xmlns:ac="http://schemas.microsoft.com/office/drawing/2013/main/command">
      <pc:docMk xmlns:pc="http://schemas.microsoft.com/office/powerpoint/2013/main/command"/>
      <pc:sldMk xmlns:pc="http://schemas.microsoft.com/office/powerpoint/2013/main/command" cId="2672039197" sldId="261"/>
      <ac:spMk id="4" creationId="{1A4E3059-9E7F-6CFC-6894-BE7A743D0F05}"/>
      <ac:txMk cp="70">
        <ac:context len="550" hash="3866629747"/>
      </ac:txMk>
    </ac:txMkLst>
    <p188:pos x="3310931" y="490602"/>
    <p188:txBody>
      <a:bodyPr/>
      <a:lstStyle/>
      <a:p>
        <a:r>
          <a:rPr lang="pt-PT"/>
          <a:t>Isto está correto.
Mas acho que pode não ser muito óbvio para quem estiver a ver, até porque não explicar em pormenor a parte da configuração (ou seja, que é usado para configurar certos parâmetros do radar e quais são esses parâmetros).
Se não é essencial para perceber o processo, eu tirava isto.</a:t>
        </a:r>
      </a:p>
    </p188:txBody>
  </p188:cm>
  <p188:cm id="{C4C028A8-A87B-4E89-A844-854A61F6E8E1}" authorId="{95582667-6102-27E7-ED8E-01A166EB4B6B}" status="resolved" created="2024-03-19T10:29:40.762" complete="100000">
    <ac:txMkLst xmlns:ac="http://schemas.microsoft.com/office/drawing/2013/main/command">
      <pc:docMk xmlns:pc="http://schemas.microsoft.com/office/powerpoint/2013/main/command"/>
      <pc:sldMk xmlns:pc="http://schemas.microsoft.com/office/powerpoint/2013/main/command" cId="2672039197" sldId="261"/>
      <ac:spMk id="4" creationId="{1A4E3059-9E7F-6CFC-6894-BE7A743D0F05}"/>
      <ac:txMk cp="0">
        <ac:context len="550" hash="3866629747"/>
      </ac:txMk>
    </ac:txMkLst>
    <p188:pos x="2684257" y="1210849"/>
    <p188:txBody>
      <a:bodyPr/>
      <a:lstStyle/>
      <a:p>
        <a:r>
          <a:rPr lang="pt-PT"/>
          <a:t>Têm de explicar melhor:
Obtém-se a matriz correspondente ao heatmap dos dados versus o elapsed time, para cada tipo de dados (...) </a:t>
        </a:r>
      </a:p>
    </p188:txBody>
  </p188:cm>
  <p188:cm id="{B5CC3094-7453-4527-8A82-3B13FC0D10E4}" authorId="{95582667-6102-27E7-ED8E-01A166EB4B6B}" status="resolved" created="2024-03-19T10:31:14.951" complete="100000">
    <ac:txMkLst xmlns:ac="http://schemas.microsoft.com/office/drawing/2013/main/command">
      <pc:docMk xmlns:pc="http://schemas.microsoft.com/office/powerpoint/2013/main/command"/>
      <pc:sldMk xmlns:pc="http://schemas.microsoft.com/office/powerpoint/2013/main/command" cId="2672039197" sldId="261"/>
      <ac:spMk id="4" creationId="{1A4E3059-9E7F-6CFC-6894-BE7A743D0F05}"/>
      <ac:txMk cp="0">
        <ac:context len="550" hash="3866629747"/>
      </ac:txMk>
    </ac:txMkLst>
    <p188:pos x="3363154" y="2651342"/>
    <p188:txBody>
      <a:bodyPr/>
      <a:lstStyle/>
      <a:p>
        <a:r>
          <a:rPr lang="pt-PT"/>
          <a:t>A parte da concatenação da matriz deveria estar por exemplo no ponto anterior ou mesmo num passo à parte.
O que vocês têm é:
- Matriz para cada tipo de dados
- Concatenção das várias matrizes
- Geração da imagem a partir das matrizes</a:t>
        </a:r>
      </a:p>
    </p188:txBody>
  </p188:cm>
  <p188:cm id="{47A435AF-8297-401A-B83B-42514741F92F}" authorId="{95582667-6102-27E7-ED8E-01A166EB4B6B}" status="resolved" created="2024-03-19T10:32:49.155" complete="100000">
    <ac:txMkLst xmlns:ac="http://schemas.microsoft.com/office/drawing/2013/main/command">
      <pc:docMk xmlns:pc="http://schemas.microsoft.com/office/powerpoint/2013/main/command"/>
      <pc:sldMk xmlns:pc="http://schemas.microsoft.com/office/powerpoint/2013/main/command" cId="2672039197" sldId="261"/>
      <ac:spMk id="4" creationId="{1A4E3059-9E7F-6CFC-6894-BE7A743D0F05}"/>
      <ac:txMk cp="369">
        <ac:context len="550" hash="3866629747"/>
      </ac:txMk>
    </ac:txMkLst>
    <p188:pos x="2078471" y="3131506"/>
    <p188:txBody>
      <a:bodyPr/>
      <a:lstStyle/>
      <a:p>
        <a:r>
          <a:rPr lang="pt-PT"/>
          <a:t>Feature Generation e Image Generation é a mesma coisa.
feature = imagem</a:t>
        </a:r>
      </a:p>
    </p188:txBody>
  </p188:cm>
  <p188:cm id="{C51C9100-2E8D-4E79-9A9F-2837B59D0BF0}" authorId="{95582667-6102-27E7-ED8E-01A166EB4B6B}" status="resolved" created="2024-03-19T10:34:31.548" complete="100000">
    <ac:txMkLst xmlns:ac="http://schemas.microsoft.com/office/drawing/2013/main/command">
      <pc:docMk xmlns:pc="http://schemas.microsoft.com/office/powerpoint/2013/main/command"/>
      <pc:sldMk xmlns:pc="http://schemas.microsoft.com/office/powerpoint/2013/main/command" cId="2672039197" sldId="261"/>
      <ac:spMk id="4" creationId="{1A4E3059-9E7F-6CFC-6894-BE7A743D0F05}"/>
      <ac:txMk cp="369">
        <ac:context len="550" hash="3866629747"/>
      </ac:txMk>
    </ac:txMkLst>
    <p188:pos x="4794062" y="3371589"/>
    <p188:txBody>
      <a:bodyPr/>
      <a:lstStyle/>
      <a:p>
        <a:r>
          <a:rPr lang="pt-PT"/>
          <a:t>Como já tinha dito antes, acho que se devem concentrar no mais importante.
É um bocado óbvio que as features têm de ser guardadas num formato de imagem...
Dizer que é PNG é um bocado irrelevante.
Numa apresentação, devem explicar o essencial.
Se alguém quiser saber mais pormenores, pergunta ;)</a:t>
        </a:r>
      </a:p>
    </p188:txBody>
  </p188:cm>
</p188:cmLst>
</file>

<file path=ppt/comments/modernComment_10E_F5C2DFFD.xml><?xml version="1.0" encoding="utf-8"?>
<p188:cmLst xmlns:a="http://schemas.openxmlformats.org/drawingml/2006/main" xmlns:r="http://schemas.openxmlformats.org/officeDocument/2006/relationships" xmlns:p188="http://schemas.microsoft.com/office/powerpoint/2018/8/main">
  <p188:cm id="{9D81BF2C-7AB4-4468-B237-0C8649D88033}" authorId="{95582667-6102-27E7-ED8E-01A166EB4B6B}" status="resolved" created="2024-03-19T09:48:53.143" complete="100000">
    <pc:sldMkLst xmlns:pc="http://schemas.microsoft.com/office/powerpoint/2013/main/command">
      <pc:docMk/>
      <pc:sldMk cId="4123189245" sldId="270"/>
    </pc:sldMkLst>
    <p188:txBody>
      <a:bodyPr/>
      <a:lstStyle/>
      <a:p>
        <a:r>
          <a:rPr lang="pt-PT"/>
          <a:t>O título deveria indicar que parte da arquitetura estão a falar.
Módulos é muito genérico.
Neste caso, penso que querem dizer "User ID Modality"</a:t>
        </a:r>
      </a:p>
    </p188:txBody>
  </p188:cm>
  <p188:cm id="{ED49D3A6-1FAF-4012-801C-B2096FC196A2}" authorId="{95582667-6102-27E7-ED8E-01A166EB4B6B}" status="resolved" created="2024-03-19T09:56:48.214" complete="100000">
    <ac:txMkLst xmlns:ac="http://schemas.microsoft.com/office/drawing/2013/main/command">
      <pc:docMk xmlns:pc="http://schemas.microsoft.com/office/powerpoint/2013/main/command"/>
      <pc:sldMk xmlns:pc="http://schemas.microsoft.com/office/powerpoint/2013/main/command" cId="4123189245" sldId="270"/>
      <ac:spMk id="3" creationId="{00000000-0000-0000-0000-000000000000}"/>
      <ac:txMk cp="115" len="12">
        <ac:context len="222" hash="3623898579"/>
      </ac:txMk>
    </ac:txMkLst>
    <p188:pos x="3835979" y="479580"/>
    <p188:txBody>
      <a:bodyPr/>
      <a:lstStyle/>
      <a:p>
        <a:r>
          <a:rPr lang="pt-PT"/>
          <a:t>Penso que isto não é verdade, faz pelo menos o parsing dos pacotes TLV, não?</a:t>
        </a:r>
      </a:p>
    </p188:txBody>
  </p188:cm>
  <p188:cm id="{68C2AA1B-7D23-4083-B59F-0B1FD300CAAB}" authorId="{95582667-6102-27E7-ED8E-01A166EB4B6B}" status="resolved" created="2024-03-19T09:57:39.090" complete="100000">
    <ac:txMkLst xmlns:ac="http://schemas.microsoft.com/office/drawing/2013/main/command">
      <pc:docMk xmlns:pc="http://schemas.microsoft.com/office/powerpoint/2013/main/command"/>
      <pc:sldMk xmlns:pc="http://schemas.microsoft.com/office/powerpoint/2013/main/command" cId="4123189245" sldId="270"/>
      <ac:spMk id="3" creationId="{00000000-0000-0000-0000-000000000000}"/>
      <ac:txMk cp="151">
        <ac:context len="222" hash="3623898579"/>
      </ac:txMk>
    </ac:txMkLst>
    <p188:pos x="4085318" y="728962"/>
    <p188:txBody>
      <a:bodyPr/>
      <a:lstStyle/>
      <a:p>
        <a:r>
          <a:rPr lang="pt-PT"/>
          <a:t>Coloquem num ponto à parte. Deveriam ter um ponto por Módulo, para ser mais fácil de seguir e perceber</a:t>
        </a:r>
      </a:p>
    </p188:txBody>
  </p188:cm>
  <p188:cm id="{5A51BEF5-DA89-4D8F-92D2-5430C6DB175A}" authorId="{95582667-6102-27E7-ED8E-01A166EB4B6B}" status="resolved" created="2024-03-19T09:58:49.028" complete="100000">
    <ac:txMkLst xmlns:ac="http://schemas.microsoft.com/office/drawing/2013/main/command">
      <pc:docMk xmlns:pc="http://schemas.microsoft.com/office/powerpoint/2013/main/command"/>
      <pc:sldMk xmlns:pc="http://schemas.microsoft.com/office/powerpoint/2013/main/command" cId="4123189245" sldId="270"/>
      <ac:spMk id="4" creationId="{7169BC06-4F49-7CDA-424D-6670727F9570}"/>
      <ac:txMk cp="30">
        <ac:context len="138" hash="245369014"/>
      </ac:txMk>
    </ac:txMkLst>
    <p188:pos x="4123678" y="230198"/>
    <p188:txBody>
      <a:bodyPr/>
      <a:lstStyle/>
      <a:p>
        <a:r>
          <a:rPr lang="pt-PT"/>
          <a:t>Isto é uma questão de formato.
Se não envolve processamento de dados, não vale a pena referir...
Além disso o JSON é gerado logo pelo data aquisition, por isso também não me parece que esteja correto.</a:t>
        </a:r>
      </a:p>
    </p188:txBody>
  </p188:cm>
  <p188:cm id="{FEB3B199-21AB-4424-A6F8-E2D0B732E444}" authorId="{95582667-6102-27E7-ED8E-01A166EB4B6B}" status="resolved" created="2024-03-19T10:01:06.343" complete="100000">
    <ac:txMkLst xmlns:ac="http://schemas.microsoft.com/office/drawing/2013/main/command">
      <pc:docMk xmlns:pc="http://schemas.microsoft.com/office/powerpoint/2013/main/command"/>
      <pc:sldMk xmlns:pc="http://schemas.microsoft.com/office/powerpoint/2013/main/command" cId="4123189245" sldId="270"/>
      <ac:spMk id="4" creationId="{7169BC06-4F49-7CDA-424D-6670727F9570}"/>
      <ac:txMk cp="137">
        <ac:context len="138" hash="245369014"/>
      </ac:txMk>
    </ac:txMkLst>
    <p188:pos x="1985119" y="728962"/>
    <p188:txBody>
      <a:bodyPr/>
      <a:lstStyle/>
      <a:p>
        <a:r>
          <a:rPr lang="pt-PT"/>
          <a:t>Sem qualquer outra explicação fica estranho dizerem isto. As pessoas não vão perceber de onde é que apareceu uma imagem de repente.
Devem dizer que extrai features dos dados correspondentes a vários tipo de dados</a:t>
        </a:r>
      </a:p>
    </p188:txBody>
  </p188:cm>
  <p188:cm id="{B20428D9-BD2F-44A1-927D-E821A36F044C}" authorId="{95582667-6102-27E7-ED8E-01A166EB4B6B}" status="resolved" created="2024-03-19T10:01:51.437" complete="100000">
    <ac:txMkLst xmlns:ac="http://schemas.microsoft.com/office/drawing/2013/main/command">
      <pc:docMk xmlns:pc="http://schemas.microsoft.com/office/powerpoint/2013/main/command"/>
      <pc:sldMk xmlns:pc="http://schemas.microsoft.com/office/powerpoint/2013/main/command" cId="4123189245" sldId="270"/>
      <ac:spMk id="6" creationId="{121C06C7-7932-4584-B647-898DAA054C86}"/>
      <ac:txMk cp="0" len="2">
        <ac:context len="140" hash="1710804179"/>
      </ac:txMk>
    </ac:txMkLst>
    <p188:pos x="1697420" y="230198"/>
    <p188:txBody>
      <a:bodyPr/>
      <a:lstStyle/>
      <a:p>
        <a:r>
          <a:rPr lang="pt-PT"/>
          <a:t>"The features"
Antes de explicarem com mais detalhe, devem deixar mais genérico.
Depois explicam melhor nos próximos slides</a:t>
        </a:r>
      </a:p>
    </p188:txBody>
  </p188:cm>
  <p188:cm id="{E2A8A14A-53FF-4DB1-8A6A-00D388BE29EC}" authorId="{95582667-6102-27E7-ED8E-01A166EB4B6B}" status="resolved" created="2024-03-19T10:05:33.082" complete="100000">
    <ac:deMkLst xmlns:ac="http://schemas.microsoft.com/office/drawing/2013/main/command">
      <pc:docMk xmlns:pc="http://schemas.microsoft.com/office/powerpoint/2013/main/command"/>
      <pc:sldMk xmlns:pc="http://schemas.microsoft.com/office/powerpoint/2013/main/command" cId="4123189245" sldId="270"/>
      <ac:spMk id="6" creationId="{121C06C7-7932-4584-B647-898DAA054C86}"/>
    </ac:deMkLst>
    <p188:txBody>
      <a:bodyPr/>
      <a:lstStyle/>
      <a:p>
        <a:r>
          <a:rPr lang="pt-PT"/>
          <a:t>Este texto devem explicar a responsabilidade do Módulo, mesmo que ainda não esteja implementado (isso explicam mais à frente).
Podem dizer por exemplo:
"As features geradas são usadas como input para o Módulo de Subject Identification que consiste num modelo que identifica o utilizador atual"</a:t>
        </a:r>
      </a:p>
    </p188:txBody>
  </p188:cm>
</p188:cmLst>
</file>

<file path=ppt/comments/modernComment_110_F8DE2E63.xml><?xml version="1.0" encoding="utf-8"?>
<p188:cmLst xmlns:a="http://schemas.openxmlformats.org/drawingml/2006/main" xmlns:r="http://schemas.openxmlformats.org/officeDocument/2006/relationships" xmlns:p188="http://schemas.microsoft.com/office/powerpoint/2018/8/main">
  <p188:cm id="{0C1436B4-D31E-4FE2-84D1-14C669073368}" authorId="{95582667-6102-27E7-ED8E-01A166EB4B6B}" status="resolved" created="2024-03-19T10:06:38.489" complete="100000">
    <ac:txMkLst xmlns:ac="http://schemas.microsoft.com/office/drawing/2013/main/command">
      <pc:docMk xmlns:pc="http://schemas.microsoft.com/office/powerpoint/2013/main/command"/>
      <pc:sldMk xmlns:pc="http://schemas.microsoft.com/office/powerpoint/2013/main/command" cId="4175310435" sldId="272"/>
      <ac:spMk id="3" creationId="{14E7E7E0-81BE-43AB-7D94-82640B04C3BD}"/>
      <ac:txMk cp="129">
        <ac:context len="214" hash="1131615481"/>
      </ac:txMk>
    </ac:txMkLst>
    <p188:pos x="6175927" y="1640165"/>
    <p188:txBody>
      <a:bodyPr/>
      <a:lstStyle/>
      <a:p>
        <a:r>
          <a:rPr lang="pt-PT"/>
          <a:t>Isto não está correto, é só no Filtering</a:t>
        </a:r>
      </a:p>
    </p188:txBody>
  </p188:cm>
  <p188:cm id="{0AF95D74-B4FC-4DE8-BC67-D0F1E92C179D}" authorId="{95582667-6102-27E7-ED8E-01A166EB4B6B}" status="resolved" created="2024-03-19T10:07:09.130" complete="100000">
    <ac:txMkLst xmlns:ac="http://schemas.microsoft.com/office/drawing/2013/main/command">
      <pc:docMk xmlns:pc="http://schemas.microsoft.com/office/powerpoint/2013/main/command"/>
      <pc:sldMk xmlns:pc="http://schemas.microsoft.com/office/powerpoint/2013/main/command" cId="4175310435" sldId="272"/>
      <ac:spMk id="3" creationId="{14E7E7E0-81BE-43AB-7D94-82640B04C3BD}"/>
      <ac:txMk cp="129">
        <ac:context len="214" hash="1131615481"/>
      </ac:txMk>
    </ac:txMkLst>
    <p188:pos x="4449736" y="1889546"/>
    <p188:txBody>
      <a:bodyPr/>
      <a:lstStyle/>
      <a:p>
        <a:r>
          <a:rPr lang="pt-PT"/>
          <a:t>Isto é um bocado irrelevante. Eu tirava e focava-me no mais importante</a:t>
        </a:r>
      </a:p>
    </p188:txBody>
  </p188:cm>
  <p188:cm id="{44B9DA7F-B670-4D4C-BD79-D1383FEF3F79}" authorId="{95582667-6102-27E7-ED8E-01A166EB4B6B}" status="resolved" created="2024-03-19T10:08:12.037" complete="100000">
    <ac:txMkLst xmlns:ac="http://schemas.microsoft.com/office/drawing/2013/main/command">
      <pc:docMk xmlns:pc="http://schemas.microsoft.com/office/powerpoint/2013/main/command"/>
      <pc:sldMk xmlns:pc="http://schemas.microsoft.com/office/powerpoint/2013/main/command" cId="4175310435" sldId="272"/>
      <ac:spMk id="3" creationId="{14E7E7E0-81BE-43AB-7D94-82640B04C3BD}"/>
      <ac:txMk cp="129">
        <ac:context len="214" hash="1131615481"/>
      </ac:txMk>
    </ac:txMkLst>
    <p188:pos x="1668651" y="2340352"/>
    <p188:txBody>
      <a:bodyPr/>
      <a:lstStyle/>
      <a:p>
        <a:r>
          <a:rPr lang="pt-PT"/>
          <a:t>Isto basicamente é o mesmo que o "process raw data"
Sugiro tirarem do 2º ponto e explicar aqui</a:t>
        </a:r>
      </a:p>
    </p188:txBody>
  </p188:cm>
</p188:cmLst>
</file>

<file path=ppt/comments/modernComment_112_CE1017D4.xml><?xml version="1.0" encoding="utf-8"?>
<p188:cmLst xmlns:a="http://schemas.openxmlformats.org/drawingml/2006/main" xmlns:r="http://schemas.openxmlformats.org/officeDocument/2006/relationships" xmlns:p188="http://schemas.microsoft.com/office/powerpoint/2018/8/main">
  <p188:cm id="{1190CF81-BDBE-46D7-8F02-39F7E38B5A11}" authorId="{95582667-6102-27E7-ED8E-01A166EB4B6B}" status="resolved" created="2024-03-19T09:46:32.782" complete="100000">
    <ac:txMkLst xmlns:ac="http://schemas.microsoft.com/office/drawing/2013/main/command">
      <pc:docMk xmlns:pc="http://schemas.microsoft.com/office/powerpoint/2013/main/command"/>
      <pc:sldMk xmlns:pc="http://schemas.microsoft.com/office/powerpoint/2013/main/command" cId="3457161172" sldId="274"/>
      <ac:spMk id="3" creationId="{3EEA710D-FC88-F4DB-4F21-1B84B2B35D4F}"/>
      <ac:txMk cp="266">
        <ac:context len="267" hash="2825144936"/>
      </ac:txMk>
    </ac:txMkLst>
    <p188:pos x="4929233" y="2724016"/>
    <p188:txBody>
      <a:bodyPr/>
      <a:lstStyle/>
      <a:p>
        <a:r>
          <a:rPr lang="pt-PT"/>
          <a:t>Não percebo como identificar as pessoas permite isto.
Se não conseguirem explicar ou não tiverem a certeza, tirem.</a:t>
        </a:r>
      </a:p>
    </p188:txBody>
  </p188:cm>
  <p188:cm id="{2D586DB1-E600-40B1-B4D1-BF9D327B706B}" authorId="{95582667-6102-27E7-ED8E-01A166EB4B6B}" status="resolved" created="2024-03-19T09:47:33.470" complete="100000">
    <ac:txMkLst xmlns:ac="http://schemas.microsoft.com/office/drawing/2013/main/command">
      <pc:docMk xmlns:pc="http://schemas.microsoft.com/office/powerpoint/2013/main/command"/>
      <pc:sldMk xmlns:pc="http://schemas.microsoft.com/office/powerpoint/2013/main/command" cId="3457161172" sldId="274"/>
      <ac:spMk id="3" creationId="{3EEA710D-FC88-F4DB-4F21-1B84B2B35D4F}"/>
      <ac:txMk cp="220" len="12">
        <ac:context len="266" hash="3079072507"/>
      </ac:txMk>
    </ac:txMkLst>
    <p188:pos x="6425265" y="1553840"/>
    <p188:txBody>
      <a:bodyPr/>
      <a:lstStyle/>
      <a:p>
        <a:r>
          <a:rPr lang="pt-PT"/>
          <a:t>Volto a insitir na aplicação de adaptar a interação ao utilizador.
É algo de diferente e não ficam sempre no mais óbvio e já existente (automação e segurança)</a:t>
        </a:r>
      </a:p>
    </p188:txBody>
  </p188:cm>
</p188:cmLst>
</file>

<file path=ppt/comments/modernComment_113_188C2E0.xml><?xml version="1.0" encoding="utf-8"?>
<p188:cmLst xmlns:a="http://schemas.openxmlformats.org/drawingml/2006/main" xmlns:r="http://schemas.openxmlformats.org/officeDocument/2006/relationships" xmlns:p188="http://schemas.microsoft.com/office/powerpoint/2018/8/main">
  <p188:cm id="{FFE93FB3-C4EE-41D6-A145-A8E8542C48AB}" authorId="{95582667-6102-27E7-ED8E-01A166EB4B6B}" status="resolved" created="2024-03-18T11:12:03.311" complete="100000">
    <pc:sldMkLst xmlns:pc="http://schemas.microsoft.com/office/powerpoint/2013/main/command">
      <pc:docMk/>
      <pc:sldMk cId="25740000" sldId="275"/>
    </pc:sldMkLst>
    <p188:txBody>
      <a:bodyPr/>
      <a:lstStyle/>
      <a:p>
        <a:r>
          <a:rPr lang="pt-PT"/>
          <a:t>Sugiro começarem com algum contexto.
Acrescentem texto.
Podem falar nos ambientes cada vez mais inteligentes, que monitorizam as pessoas e com os quais as pessoas podem interagir.
Podem dar o exemplo de smart homes partilhadas por várias pessoas, em que se torna essencial saber quem é quem para, por exemplo, ser possível associar os dados obtidos pela casa à pessoa correta e permitir adaptar a interação a cada pessoa.</a:t>
        </a:r>
      </a:p>
    </p188:txBody>
  </p188:cm>
  <p188:cm id="{475C1761-9FFA-421B-8A96-9F992D87D18D}" authorId="{95582667-6102-27E7-ED8E-01A166EB4B6B}" status="resolved" created="2024-03-19T09:41:31.855" complete="100000">
    <ac:deMkLst xmlns:ac="http://schemas.microsoft.com/office/drawing/2013/main/command">
      <pc:docMk xmlns:pc="http://schemas.microsoft.com/office/powerpoint/2013/main/command"/>
      <pc:sldMk xmlns:pc="http://schemas.microsoft.com/office/powerpoint/2013/main/command" cId="25740000" sldId="275"/>
      <ac:spMk id="3" creationId="{3EEA710D-FC88-F4DB-4F21-1B84B2B35D4F}"/>
    </ac:deMkLst>
    <p188:txBody>
      <a:bodyPr/>
      <a:lstStyle/>
      <a:p>
        <a:r>
          <a:rPr lang="pt-PT"/>
          <a:t>O contexto como está não permite perceber porque precisam de identificar pessoas.
Precisam de ter um contexto/desafios que tenham alguma ligação ao vosso objetivo.
Volto a sugerir o mesmo que já tinha dito antes:
"Podem falar nos ambientes cada vez mais inteligentes, que monitorizam as pessoas e com os quais as pessoas podem interagir.
Podem dar o exemplo de smart homes partilhadas por várias pessoas, em que se torna essencial saber quem é quem para, por exemplo, ser possível associar os dados obtidos pela casa à pessoa correta e permitir adaptar a interação a cada pessoa."</a:t>
        </a:r>
      </a:p>
    </p188:txBody>
  </p188:cm>
  <p188:cm id="{7734A03A-A7AE-4138-A297-0FDE10AC037C}" authorId="{95582667-6102-27E7-ED8E-01A166EB4B6B}" status="resolved" created="2024-03-19T09:42:53.403" complete="100000">
    <pc:sldMkLst xmlns:pc="http://schemas.microsoft.com/office/powerpoint/2013/main/command">
      <pc:docMk/>
      <pc:sldMk cId="25740000" sldId="275"/>
    </pc:sldMkLst>
    <p188:txBody>
      <a:bodyPr/>
      <a:lstStyle/>
      <a:p>
        <a:r>
          <a:rPr lang="pt-PT"/>
          <a:t>Não acho boa ideia darem muito destaque a isto.
É muito mais importante mostrarem que é necessário associar os dados às pessoas e saber quem está a interagir para adaptar à pessoa</a:t>
        </a:r>
      </a:p>
    </p188:txBody>
  </p188:cm>
  <p188:cm id="{D185EE3B-5F5E-4F92-8C7B-36DBBFD1EB24}" authorId="{95582667-6102-27E7-ED8E-01A166EB4B6B}" status="resolved" created="2024-03-19T09:44:53.890" complete="100000">
    <ac:txMkLst xmlns:ac="http://schemas.microsoft.com/office/drawing/2013/main/command">
      <pc:docMk xmlns:pc="http://schemas.microsoft.com/office/powerpoint/2013/main/command"/>
      <pc:sldMk xmlns:pc="http://schemas.microsoft.com/office/powerpoint/2013/main/command" cId="25740000" sldId="275"/>
      <ac:spMk id="3" creationId="{3EEA710D-FC88-F4DB-4F21-1B84B2B35D4F}"/>
      <ac:txMk cp="283">
        <ac:context len="284" hash="2129681054"/>
      </ac:txMk>
    </ac:txMkLst>
    <p188:pos x="1745370" y="997527"/>
    <p188:txBody>
      <a:bodyPr/>
      <a:lstStyle/>
      <a:p>
        <a:r>
          <a:rPr lang="pt-PT"/>
          <a:t>Eu não me focava no tipo de sensores que são usados para monitorizar as pessoas.
Até porque pode ser um bocado confuso no próximo slide falarem de repente no radar, que não é nenhum destes.</a:t>
        </a:r>
      </a:p>
    </p188:txBody>
  </p188:cm>
  <p188:cm id="{D3A7B6F2-A1A5-4FA2-98C4-06CD017A64A6}" authorId="{95582667-6102-27E7-ED8E-01A166EB4B6B}" status="resolved" created="2024-03-19T09:45:48.406" complete="100000">
    <ac:txMkLst xmlns:ac="http://schemas.microsoft.com/office/drawing/2013/main/command">
      <pc:docMk xmlns:pc="http://schemas.microsoft.com/office/powerpoint/2013/main/command"/>
      <pc:sldMk xmlns:pc="http://schemas.microsoft.com/office/powerpoint/2013/main/command" cId="25740000" sldId="275"/>
      <ac:spMk id="3" creationId="{3EEA710D-FC88-F4DB-4F21-1B84B2B35D4F}"/>
      <ac:txMk cp="283">
        <ac:context len="284" hash="2129681054"/>
      </ac:txMk>
    </ac:txMkLst>
    <p188:pos x="1572751" y="613862"/>
    <p188:txBody>
      <a:bodyPr/>
      <a:lstStyle/>
      <a:p>
        <a:r>
          <a:rPr lang="pt-PT"/>
          <a:t>Acho que isto é um bocado redutor.
Falem pelo menos também na possibilidade de controlar os dispositivos e interagir </a:t>
        </a:r>
      </a:p>
    </p188:txBody>
  </p188:cm>
</p188:cmLst>
</file>

<file path=ppt/comments/modernComment_114_B31C49EE.xml><?xml version="1.0" encoding="utf-8"?>
<p188:cmLst xmlns:a="http://schemas.openxmlformats.org/drawingml/2006/main" xmlns:r="http://schemas.openxmlformats.org/officeDocument/2006/relationships" xmlns:p188="http://schemas.microsoft.com/office/powerpoint/2018/8/main">
  <p188:cm id="{5D55722D-48A8-4095-94B9-B002CC375DAB}" authorId="{95582667-6102-27E7-ED8E-01A166EB4B6B}" status="resolved" created="2024-03-18T12:05:50.323" complete="100000">
    <pc:sldMkLst xmlns:pc="http://schemas.microsoft.com/office/powerpoint/2013/main/command">
      <pc:docMk/>
      <pc:sldMk cId="3004975598" sldId="276"/>
    </pc:sldMkLst>
    <p188:txBody>
      <a:bodyPr/>
      <a:lstStyle/>
      <a:p>
        <a:r>
          <a:rPr lang="pt-PT"/>
          <a:t>Falta um slide sobre o módulo mais importante.
Mesmo que ainda não esteja a usar um modelo de machine learning, devem explicar o que irá ser (basicamente vai ser consitituído por um modelo treinado usando um dataset obtido offline de várias pessoas e transfer learning).
Devem também explicar que o modelo ainda não existem, mas já têm um módulo dummy que recebe a feature do módulo Feature Extraction e faz uns cálculos para obter um output ....
Claro que se ainda não o fizerem, digam que será um dos próximos passos e que será usados apenas até terem um modelo.</a:t>
        </a:r>
      </a:p>
    </p188:txBody>
  </p188:cm>
  <p188:cm id="{DBB2123F-8F78-4795-B7E4-D82FBA936F4E}" authorId="{95582667-6102-27E7-ED8E-01A166EB4B6B}" status="resolved" created="2024-03-19T10:35:42.127" complete="100000">
    <ac:txMkLst xmlns:ac="http://schemas.microsoft.com/office/drawing/2013/main/command">
      <pc:docMk xmlns:pc="http://schemas.microsoft.com/office/powerpoint/2013/main/command"/>
      <pc:sldMk xmlns:pc="http://schemas.microsoft.com/office/powerpoint/2013/main/command" cId="3004975598" sldId="276"/>
      <ac:spMk id="4" creationId="{84484AB3-F925-1D00-7C67-3D2ED4AAA306}"/>
      <ac:txMk cp="160">
        <ac:context len="564" hash="3654747218"/>
      </ac:txMk>
    </ac:txMkLst>
    <p188:pos x="3592935" y="2066794"/>
    <p188:txBody>
      <a:bodyPr/>
      <a:lstStyle/>
      <a:p>
        <a:r>
          <a:rPr lang="pt-PT"/>
          <a:t>O que se são "radar signatures"?
Se não têm a certeza do significado ou se é algo que não usam, acho melhor usar outra palavra</a:t>
        </a:r>
      </a:p>
    </p188:txBody>
  </p188:cm>
  <p188:cm id="{441B17F6-681F-43B3-9B2E-F8DB99994AF1}" authorId="{95582667-6102-27E7-ED8E-01A166EB4B6B}" status="resolved" created="2024-03-19T10:38:08.754" complete="100000">
    <ac:txMkLst xmlns:ac="http://schemas.microsoft.com/office/drawing/2013/main/command">
      <pc:docMk xmlns:pc="http://schemas.microsoft.com/office/powerpoint/2013/main/command"/>
      <pc:sldMk xmlns:pc="http://schemas.microsoft.com/office/powerpoint/2013/main/command" cId="3004975598" sldId="276"/>
      <ac:spMk id="4" creationId="{84484AB3-F925-1D00-7C67-3D2ED4AAA306}"/>
      <ac:txMk cp="100">
        <ac:context len="564" hash="3654747218"/>
      </ac:txMk>
    </ac:txMkLst>
    <p188:pos x="3091595" y="2567835"/>
    <p188:txBody>
      <a:bodyPr/>
      <a:lstStyle/>
      <a:p>
        <a:r>
          <a:rPr lang="pt-PT"/>
          <a:t>Eu dava mais alguns pormenores sobre o que vão realmente fazer:
Vão usar transfer learning para retreinar um modelo que foi pré-treinado (usando um dataset grande de images) com um dataset mais pequeno consitituído por features extraídas dos dados fornecidos pelo radar adquiridos de várias pessoas</a:t>
        </a:r>
      </a:p>
    </p188:txBody>
  </p188:cm>
  <p188:cm id="{06086E0C-1047-48ED-A591-BD1DB4D738AA}" authorId="{95582667-6102-27E7-ED8E-01A166EB4B6B}" status="resolved" created="2024-03-19T10:40:09.584" complete="100000">
    <ac:txMkLst xmlns:ac="http://schemas.microsoft.com/office/drawing/2013/main/command">
      <pc:docMk xmlns:pc="http://schemas.microsoft.com/office/powerpoint/2013/main/command"/>
      <pc:sldMk xmlns:pc="http://schemas.microsoft.com/office/powerpoint/2013/main/command" cId="3004975598" sldId="276"/>
      <ac:spMk id="4" creationId="{84484AB3-F925-1D00-7C67-3D2ED4AAA306}"/>
      <ac:txMk cp="291">
        <ac:context len="564" hash="3654747218"/>
      </ac:txMk>
    </ac:txMkLst>
    <p188:pos x="5821098" y="3510528"/>
    <p188:txBody>
      <a:bodyPr/>
      <a:lstStyle/>
      <a:p>
        <a:r>
          <a:rPr lang="pt-PT"/>
          <a:t>completem isto
Devem dizer que obtém um ID de uma lista (?) com base num valor calculado com base na feature (ou matriz neste caso?)</a:t>
        </a:r>
      </a:p>
    </p188:txBody>
  </p188:cm>
</p188:cmLst>
</file>

<file path=ppt/comments/modernComment_115_3B291508.xml><?xml version="1.0" encoding="utf-8"?>
<p188:cmLst xmlns:a="http://schemas.openxmlformats.org/drawingml/2006/main" xmlns:r="http://schemas.openxmlformats.org/officeDocument/2006/relationships" xmlns:p188="http://schemas.microsoft.com/office/powerpoint/2018/8/main">
  <p188:cm id="{A8474C19-594A-4402-9D47-5DECB512F799}" authorId="{95582667-6102-27E7-ED8E-01A166EB4B6B}" status="resolved" created="2024-03-18T12:27:34.994" complete="100000">
    <pc:sldMkLst xmlns:pc="http://schemas.microsoft.com/office/powerpoint/2013/main/command">
      <pc:docMk/>
      <pc:sldMk cId="992548104" sldId="277"/>
    </pc:sldMkLst>
    <p188:txBody>
      <a:bodyPr/>
      <a:lstStyle/>
      <a:p>
        <a:r>
          <a:rPr lang="pt-PT"/>
          <a:t>Devem fazer uma pequena demo.
Se não conseguirem fazer "live" durante a apresentação, devem no mínimo mostrar visualmente o que acontece nos vários passos do pipeline offline.
Alguns dos vossos colegas que também estão a trabalhar com radares, fizeram um pequeno vídeo em que mostram eles  a fazerem uma aquisição de dados.
E também mostraram visualmente o resultado da filtragem, etc.</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a:p>
        </p:txBody>
      </p:sp>
      <p:sp>
        <p:nvSpPr>
          <p:cNvPr id="3" name="Marcador de Posição de Dat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l" rtl="0">
              <a:defRPr sz="1200"/>
            </a:lvl1pPr>
          </a:lstStyle>
          <a:p>
            <a:pPr rtl="0"/>
            <a:r>
              <a:rPr lang="en-US"/>
              <a:t>1/8/2016</a:t>
            </a:r>
            <a:endParaRPr/>
          </a:p>
        </p:txBody>
      </p:sp>
      <p:sp>
        <p:nvSpPr>
          <p:cNvPr id="4" name="Marcador de Posição do Rodapé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rtl="0">
              <a:defRPr sz="1200"/>
            </a:lvl1pPr>
          </a:lstStyle>
          <a:p>
            <a:pPr rtl="0"/>
            <a:r>
              <a:rPr lang="pt-PT"/>
              <a:t>RadarID</a:t>
            </a:r>
            <a:endParaRPr/>
          </a:p>
        </p:txBody>
      </p:sp>
      <p:sp>
        <p:nvSpPr>
          <p:cNvPr id="5" name="Marcador de Posição de Número do Diapositivo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l" rtl="0">
              <a:defRPr sz="1200"/>
            </a:lvl1pPr>
          </a:lstStyle>
          <a:p>
            <a:pPr rtl="0"/>
            <a:fld id="{79429053-DC2A-4342-ADD4-2FD729D91E2C}" type="slidenum">
              <a:rPr/>
              <a:t>‹nº›</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16T10:35:36.455"/>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16T10:35:41.877"/>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16T10:35:42.207"/>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16T10:35:44.190"/>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16T10:35:49.027"/>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187 40,'12'1,"-1"0,1-1,-1 0,1-1,-1 0,1-1,-1 0,0-1,13-5,37-6,83 4,-650 11,493 3,25 3,25 5,27-2,-48-9,0 1,-1 0,1 1,-1 1,0 0,0 1,0 1,0 0,22 14,-36-19,0 0,0-1,0 1,0 0,0 0,0 0,0 0,0 0,0 0,-1 0,1 1,0-1,-1 0,1 0,-1 0,1 1,-1-1,0 0,1 1,-1-1,0 0,0 1,0-1,0 0,0 2,-1-1,0 0,0 1,0-1,0 0,0 0,-1 0,1 0,-1 0,1 0,-1-1,0 1,0 0,-2 1,-9 6,-2 0,1-1,-22 9,23-11,-12 7,14-7,0 0,0-1,0 0,-1 0,1-2,-1 1,0-1,-13 1,24-4,1 0,-1 0,1 0,0 0,-1 0,1 0,-1 0,1-1,-1 1,1 0,0 0,-1 0,1 0,0-1,-1 1,1 0,0 0,-1-1,1 1,0 0,-1 0,1-1,0 1,0-1,-1 1,1 0,0-1,0 1,0 0,-1-1,1 1,0-1,0 1,0 0,0-1,0 1,0-1,0 0,7-21,17-16,-15 28,0 0,0 0,1 0,18-11,-24 18,0 0,0 0,0 1,0-1,1 1,-1 0,1 1,-1-1,1 1,0 0,0 0,0 0,-1 0,1 1,9 1,-12-1,-1 0,1 1,0-1,-1 1,1-1,-1 1,0 0,1 0,-1 0,1-1,-1 1,0 1,0-1,0 0,1 0,-1 0,0 1,-1-1,1 0,0 1,0-1,0 1,-1-1,1 3,0 0,0 0,-1 0,1 1,-1-1,0 1,0-1,-1 0,1 1,-2 4,-2 5,0 0,-1-1,0 1,-12 20,-27 30,41-60,0 0,-1 0,1 0,-1-1,0 1,1-1,-2 0,1 0,0-1,-1 1,1-1,-9 3,13-5,-1 0,0 1,1-1,-1 0,0 0,1 0,-1 0,0 0,0 0,1 0,-1 0,0 0,1 0,-1 0,0 0,1-1,-1 1,0 0,1 0,-1-1,0 1,1 0,-1-1,1 1,-1-1,1 1,-1-1,1 1,-1-1,1 1,-1-1,3-23,22-22,-15 34,0 1,1 0,0 1,1 0,0 1,0 0,1 1,0 0,19-9,-31 17,0 1,0-1,0 0,0 0,0 0,0 1,0-1,0 0,0 0,0 0,0 1,0-1,0 0,0 0,1 1,-1-1,0 0,0 0,0 0,0 0,0 1,0-1,0 0,1 0,-1 0,0 0,0 1,0-1,0 0,1 0,-1 0,0 0,0 0,0 0,1 0,-1 0,0 0,0 1,0-1,1 0,-1 0,0 0,0 0,0 0,1 0,-1 0,0 0,0-1,0 1,1 0,-1 0,0 0,0 0,0 0,1 0,-1 0,0 0,0 0,0-1,0 1,1 0,-1 0,0 0,0-1,-9 17,8-14,-12 17</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16T10:35:50.481"/>
    </inkml:context>
    <inkml:brush xml:id="br0">
      <inkml:brushProperty name="width" value="0.3" units="cm"/>
      <inkml:brushProperty name="height" value="0.6" units="cm"/>
      <inkml:brushProperty name="color" value="#FFFFFF"/>
      <inkml:brushProperty name="tip" value="rectangle"/>
      <inkml:brushProperty name="rasterOp" value="maskPen"/>
      <inkml:brushProperty name="ignorePressure" value="1"/>
    </inkml:brush>
  </inkml:definitions>
  <inkml:trace contextRef="#ctx0" brushRef="#br0">106 45,'-72'0,"44"0,22 0,9 0,55 3,62 11,2 0,-103-13,87 7,152-8,-223-6,-1-1,1-2,-2-2,1-1,44-22,-65 28,-35 12,-1-2,0 0,-26 1,11-1,-432 18,341-20,187-4,320 3,-371-1,-1 1,1-1,-1 1,0 0,1 1,-1-1,0 1,10 5,-15-7,-1 0,0 0,0 0,1 1,-1-1,0 0,0 0,1 0,-1 1,0-1,0 0,0 0,1 1,-1-1,0 0,0 0,0 1,0-1,0 0,0 1,0-1,1 0,-1 1,0-1,0 0,0 1,0-1,0 0,-1 0,1 1,0-1,0 0,0 1,0-1,0 0,0 0,0 1,-1-1,1 0,0 1,0-1,0 0,0 0,-1 0,1 1,0-1,-15 11,15-11,-20 9,0 0,0-1,0 0,-1-2,0-1,-28 4,-138 8,154-15,15 0,-5 0,0 0,0-2,0 0,0-2,1 0,-35-9,55 11,1 0,-1-1,1 1,-1-1,1 1,-1-1,1 1,-1-1,1 0,0 0,0 0,-1 0,1 0,0 0,0 0,0 0,0 0,-1-2,2 2,0 0,0 1,0-1,0 0,0 1,0-1,1 0,-1 1,0-1,0 0,1 1,-1-1,0 0,1 1,-1-1,1 1,-1-1,1 1,-1-1,1 1,-1-1,1 1,-1-1,1 1,0-1,0 1,6-4,-1 1,1 0,0 0,0 0,0 1,8-1,1-1,0 2,-1 0,1 0,0 2,0 0,28 4,-31 3,-19 0,-22 2,-20-3,-84 0,121-6,-32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16T10:36:19.881"/>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16T10:36:23.864"/>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16T10:36:28.682"/>
    </inkml:context>
    <inkml:brush xml:id="br0">
      <inkml:brushProperty name="width" value="0.35" units="cm"/>
      <inkml:brushProperty name="height" value="0.35" units="cm"/>
      <inkml:brushProperty name="color" value="#FFFFFF"/>
    </inkml:brush>
  </inkml:definitions>
  <inkml:trace contextRef="#ctx0" brushRef="#br0">0 0 24575,'0'0'-8191</inkml:trace>
</inkml:ink>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a:p>
        </p:txBody>
      </p:sp>
      <p:sp>
        <p:nvSpPr>
          <p:cNvPr id="3" name="Marcador de Posição de Data 2"/>
          <p:cNvSpPr>
            <a:spLocks noGrp="1"/>
          </p:cNvSpPr>
          <p:nvPr>
            <p:ph type="dt" idx="1"/>
          </p:nvPr>
        </p:nvSpPr>
        <p:spPr>
          <a:xfrm>
            <a:off x="3884613" y="0"/>
            <a:ext cx="2971800" cy="457200"/>
          </a:xfrm>
          <a:prstGeom prst="rect">
            <a:avLst/>
          </a:prstGeom>
        </p:spPr>
        <p:txBody>
          <a:bodyPr vert="horz" lIns="91440" tIns="45720" rIns="91440" bIns="45720" rtlCol="0"/>
          <a:lstStyle>
            <a:lvl1pPr algn="l" rtl="0">
              <a:defRPr sz="1200"/>
            </a:lvl1pPr>
          </a:lstStyle>
          <a:p>
            <a:pPr rtl="0"/>
            <a:r>
              <a:rPr lang="en-US"/>
              <a:t>1/8/2016</a:t>
            </a:r>
            <a:endParaRPr/>
          </a:p>
        </p:txBody>
      </p:sp>
      <p:sp>
        <p:nvSpPr>
          <p:cNvPr id="4" name="Marcador de Posição da Imagem do Diapositivo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a:p>
        </p:txBody>
      </p:sp>
      <p:sp>
        <p:nvSpPr>
          <p:cNvPr id="5" name="Marcador de Posição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t>Clique para editar os Estilos de título do modelo global</a:t>
            </a:r>
          </a:p>
          <a:p>
            <a:pPr lvl="1" rtl="0"/>
            <a:r>
              <a:t>Segundo nível</a:t>
            </a:r>
          </a:p>
          <a:p>
            <a:pPr lvl="2" rtl="0"/>
            <a:r>
              <a:t>Terceiro nível</a:t>
            </a:r>
          </a:p>
          <a:p>
            <a:pPr lvl="3" rtl="0"/>
            <a:r>
              <a:t>Quarto nível</a:t>
            </a:r>
          </a:p>
          <a:p>
            <a:pPr lvl="4" rtl="0"/>
            <a:r>
              <a:t>Quinto nível</a:t>
            </a:r>
          </a:p>
        </p:txBody>
      </p:sp>
      <p:sp>
        <p:nvSpPr>
          <p:cNvPr id="6" name="Marcador de Posição do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r>
              <a:rPr lang="pt-PT"/>
              <a:t>RadarID</a:t>
            </a:r>
            <a:endParaRPr/>
          </a:p>
        </p:txBody>
      </p:sp>
      <p:sp>
        <p:nvSpPr>
          <p:cNvPr id="7" name="Marcador de Posição de Número do Diapositivo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l" rtl="0">
              <a:defRPr sz="1200"/>
            </a:lvl1pPr>
          </a:lstStyle>
          <a:p>
            <a:pPr rtl="0"/>
            <a:fld id="{3EBA5BD7-F043-4D1B-AA17-CD412FC534DE}" type="slidenum">
              <a:rPr/>
              <a:t>‹nº›</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hf hdr="0" ftr="0" dt="0"/>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1</a:t>
            </a:fld>
            <a:endParaRPr lang="pt-PT"/>
          </a:p>
        </p:txBody>
      </p:sp>
    </p:spTree>
    <p:extLst>
      <p:ext uri="{BB962C8B-B14F-4D97-AF65-F5344CB8AC3E}">
        <p14:creationId xmlns:p14="http://schemas.microsoft.com/office/powerpoint/2010/main" val="208198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a:t>Hoje em dia todos nós penso que concordamos</a:t>
            </a:r>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2</a:t>
            </a:fld>
            <a:endParaRPr lang="pt-PT"/>
          </a:p>
        </p:txBody>
      </p:sp>
    </p:spTree>
    <p:extLst>
      <p:ext uri="{BB962C8B-B14F-4D97-AF65-F5344CB8AC3E}">
        <p14:creationId xmlns:p14="http://schemas.microsoft.com/office/powerpoint/2010/main" val="3372282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3</a:t>
            </a:fld>
            <a:endParaRPr lang="pt-PT"/>
          </a:p>
        </p:txBody>
      </p:sp>
    </p:spTree>
    <p:extLst>
      <p:ext uri="{BB962C8B-B14F-4D97-AF65-F5344CB8AC3E}">
        <p14:creationId xmlns:p14="http://schemas.microsoft.com/office/powerpoint/2010/main" val="898177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rtlCol="0"/>
          <a:lstStyle/>
          <a:p>
            <a:pPr rtl="0"/>
            <a:endParaRPr lang="en-US"/>
          </a:p>
        </p:txBody>
      </p:sp>
      <p:sp>
        <p:nvSpPr>
          <p:cNvPr id="4" name="Marcador de Posição do Número do Diapositivo 3"/>
          <p:cNvSpPr>
            <a:spLocks noGrp="1"/>
          </p:cNvSpPr>
          <p:nvPr>
            <p:ph type="sldNum" sz="quarter" idx="10"/>
          </p:nvPr>
        </p:nvSpPr>
        <p:spPr/>
        <p:txBody>
          <a:bodyPr rtlCol="0"/>
          <a:lstStyle/>
          <a:p>
            <a:pPr rtl="0"/>
            <a:fld id="{3EBA5BD7-F043-4D1B-AA17-CD412FC534DE}" type="slidenum">
              <a:rPr lang="en-US" smtClean="0"/>
              <a:t>5</a:t>
            </a:fld>
            <a:endParaRPr lang="en-US"/>
          </a:p>
        </p:txBody>
      </p:sp>
    </p:spTree>
    <p:extLst>
      <p:ext uri="{BB962C8B-B14F-4D97-AF65-F5344CB8AC3E}">
        <p14:creationId xmlns:p14="http://schemas.microsoft.com/office/powerpoint/2010/main" val="41172290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a:p>
        </p:txBody>
      </p:sp>
      <p:sp>
        <p:nvSpPr>
          <p:cNvPr id="4" name="Marcador de Posição do Número do Diapositivo 3"/>
          <p:cNvSpPr>
            <a:spLocks noGrp="1"/>
          </p:cNvSpPr>
          <p:nvPr>
            <p:ph type="sldNum" sz="quarter" idx="5"/>
          </p:nvPr>
        </p:nvSpPr>
        <p:spPr/>
        <p:txBody>
          <a:bodyPr/>
          <a:lstStyle/>
          <a:p>
            <a:pPr rtl="0"/>
            <a:fld id="{3EBA5BD7-F043-4D1B-AA17-CD412FC534DE}" type="slidenum">
              <a:rPr lang="pt-PT" smtClean="0"/>
              <a:t>9</a:t>
            </a:fld>
            <a:endParaRPr lang="pt-PT"/>
          </a:p>
        </p:txBody>
      </p:sp>
    </p:spTree>
    <p:extLst>
      <p:ext uri="{BB962C8B-B14F-4D97-AF65-F5344CB8AC3E}">
        <p14:creationId xmlns:p14="http://schemas.microsoft.com/office/powerpoint/2010/main" val="21074733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grpSp>
        <p:nvGrpSpPr>
          <p:cNvPr id="21" name="diagonais"/>
          <p:cNvGrpSpPr/>
          <p:nvPr/>
        </p:nvGrpSpPr>
        <p:grpSpPr>
          <a:xfrm>
            <a:off x="7516443" y="4145281"/>
            <a:ext cx="4686117" cy="2731407"/>
            <a:chOff x="5638800" y="3108960"/>
            <a:chExt cx="3515503" cy="2048555"/>
          </a:xfrm>
        </p:grpSpPr>
        <p:cxnSp>
          <p:nvCxnSpPr>
            <p:cNvPr id="14" name="Conexão Reta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Conexão Reta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Conexão Reta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linhas inferiores"/>
          <p:cNvGrpSpPr/>
          <p:nvPr/>
        </p:nvGrpSpPr>
        <p:grpSpPr>
          <a:xfrm>
            <a:off x="-8916" y="6057149"/>
            <a:ext cx="5498726" cy="820207"/>
            <a:chOff x="-6689" y="4553748"/>
            <a:chExt cx="4125119" cy="615155"/>
          </a:xfrm>
        </p:grpSpPr>
        <p:sp>
          <p:nvSpPr>
            <p:cNvPr id="9" name="Forma livre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a:p>
          </p:txBody>
        </p:sp>
        <p:sp>
          <p:nvSpPr>
            <p:cNvPr id="10" name="Forma livre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a:p>
          </p:txBody>
        </p:sp>
        <p:sp>
          <p:nvSpPr>
            <p:cNvPr id="11" name="Forma livre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rtl="0"/>
              <a:endParaRPr/>
            </a:p>
          </p:txBody>
        </p:sp>
      </p:grpSp>
      <p:sp>
        <p:nvSpPr>
          <p:cNvPr id="2" name="Título 1"/>
          <p:cNvSpPr>
            <a:spLocks noGrp="1"/>
          </p:cNvSpPr>
          <p:nvPr>
            <p:ph type="ctrTitle"/>
          </p:nvPr>
        </p:nvSpPr>
        <p:spPr>
          <a:xfrm>
            <a:off x="1625176" y="584200"/>
            <a:ext cx="8735325" cy="2000251"/>
          </a:xfrm>
        </p:spPr>
        <p:txBody>
          <a:bodyPr rtlCol="0">
            <a:normAutofit/>
          </a:bodyPr>
          <a:lstStyle>
            <a:lvl1pPr algn="l" rtl="0">
              <a:defRPr sz="5400"/>
            </a:lvl1pPr>
          </a:lstStyle>
          <a:p>
            <a:pPr rtl="0"/>
            <a:r>
              <a:rPr lang="pt-PT"/>
              <a:t>Clique para editar o estilo de título do Modelo Global</a:t>
            </a:r>
            <a:endParaRPr/>
          </a:p>
        </p:txBody>
      </p:sp>
      <p:sp>
        <p:nvSpPr>
          <p:cNvPr id="3" name="Subtítulo 2"/>
          <p:cNvSpPr>
            <a:spLocks noGrp="1"/>
          </p:cNvSpPr>
          <p:nvPr>
            <p:ph type="subTitle" idx="1"/>
          </p:nvPr>
        </p:nvSpPr>
        <p:spPr>
          <a:xfrm>
            <a:off x="1625176" y="2616200"/>
            <a:ext cx="8735325" cy="1752600"/>
          </a:xfrm>
        </p:spPr>
        <p:txBody>
          <a:bodyPr rtlCol="0">
            <a:normAutofit/>
          </a:bodyPr>
          <a:lstStyle>
            <a:lvl1pPr marL="0" indent="0" algn="l" rtl="0">
              <a:spcBef>
                <a:spcPts val="0"/>
              </a:spcBef>
              <a:buNone/>
              <a:defRPr sz="2800" cap="all" spc="200" baseline="0">
                <a:solidFill>
                  <a:schemeClr val="accent1"/>
                </a:solidFill>
              </a:defRPr>
            </a:lvl1pPr>
            <a:lvl2pPr marL="609493" indent="0" algn="ctr" rtl="0">
              <a:buNone/>
              <a:defRPr>
                <a:solidFill>
                  <a:schemeClr val="tx1">
                    <a:tint val="75000"/>
                  </a:schemeClr>
                </a:solidFill>
              </a:defRPr>
            </a:lvl2pPr>
            <a:lvl3pPr marL="1218987" indent="0" algn="ctr" rtl="0">
              <a:buNone/>
              <a:defRPr>
                <a:solidFill>
                  <a:schemeClr val="tx1">
                    <a:tint val="75000"/>
                  </a:schemeClr>
                </a:solidFill>
              </a:defRPr>
            </a:lvl3pPr>
            <a:lvl4pPr marL="1828480" indent="0" algn="ctr" rtl="0">
              <a:buNone/>
              <a:defRPr>
                <a:solidFill>
                  <a:schemeClr val="tx1">
                    <a:tint val="75000"/>
                  </a:schemeClr>
                </a:solidFill>
              </a:defRPr>
            </a:lvl4pPr>
            <a:lvl5pPr marL="2437973" indent="0" algn="ctr" rtl="0">
              <a:buNone/>
              <a:defRPr>
                <a:solidFill>
                  <a:schemeClr val="tx1">
                    <a:tint val="75000"/>
                  </a:schemeClr>
                </a:solidFill>
              </a:defRPr>
            </a:lvl5pPr>
            <a:lvl6pPr marL="3047467" indent="0" algn="ctr" rtl="0">
              <a:buNone/>
              <a:defRPr>
                <a:solidFill>
                  <a:schemeClr val="tx1">
                    <a:tint val="75000"/>
                  </a:schemeClr>
                </a:solidFill>
              </a:defRPr>
            </a:lvl6pPr>
            <a:lvl7pPr marL="3656960" indent="0" algn="ctr" rtl="0">
              <a:buNone/>
              <a:defRPr>
                <a:solidFill>
                  <a:schemeClr val="tx1">
                    <a:tint val="75000"/>
                  </a:schemeClr>
                </a:solidFill>
              </a:defRPr>
            </a:lvl7pPr>
            <a:lvl8pPr marL="4266453" indent="0" algn="ctr" rtl="0">
              <a:buNone/>
              <a:defRPr>
                <a:solidFill>
                  <a:schemeClr val="tx1">
                    <a:tint val="75000"/>
                  </a:schemeClr>
                </a:solidFill>
              </a:defRPr>
            </a:lvl8pPr>
            <a:lvl9pPr marL="4875947" indent="0" algn="ctr" rtl="0">
              <a:buNone/>
              <a:defRPr>
                <a:solidFill>
                  <a:schemeClr val="tx1">
                    <a:tint val="75000"/>
                  </a:schemeClr>
                </a:solidFill>
              </a:defRPr>
            </a:lvl9pPr>
          </a:lstStyle>
          <a:p>
            <a:pPr rtl="0"/>
            <a:r>
              <a:rPr lang="pt-PT"/>
              <a:t>Clique para editar o estilo de subtítulo do Modelo Global</a:t>
            </a:r>
            <a:endParaRPr/>
          </a:p>
        </p:txBody>
      </p:sp>
      <p:sp>
        <p:nvSpPr>
          <p:cNvPr id="22" name="Marcador de Posição da Data 21"/>
          <p:cNvSpPr>
            <a:spLocks noGrp="1"/>
          </p:cNvSpPr>
          <p:nvPr>
            <p:ph type="dt" sz="half" idx="10"/>
          </p:nvPr>
        </p:nvSpPr>
        <p:spPr/>
        <p:txBody>
          <a:bodyPr rtlCol="0"/>
          <a:lstStyle/>
          <a:p>
            <a:pPr rtl="0"/>
            <a:r>
              <a:rPr lang="pt-PT"/>
              <a:t>1/8/2016</a:t>
            </a:r>
            <a:endParaRPr/>
          </a:p>
        </p:txBody>
      </p:sp>
      <p:sp>
        <p:nvSpPr>
          <p:cNvPr id="23" name="Marcador de Posição do Rodapé 22"/>
          <p:cNvSpPr>
            <a:spLocks noGrp="1"/>
          </p:cNvSpPr>
          <p:nvPr>
            <p:ph type="ftr" sz="quarter" idx="11"/>
          </p:nvPr>
        </p:nvSpPr>
        <p:spPr/>
        <p:txBody>
          <a:bodyPr rtlCol="0"/>
          <a:lstStyle/>
          <a:p>
            <a:pPr rtl="0"/>
            <a:endParaRPr/>
          </a:p>
        </p:txBody>
      </p:sp>
      <p:sp>
        <p:nvSpPr>
          <p:cNvPr id="24" name="Marcador de Posição do Número do Diapositivo 23"/>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PT"/>
              <a:t>Clique para editar o estilo de título do Modelo Global</a:t>
            </a:r>
            <a:endParaRPr/>
          </a:p>
        </p:txBody>
      </p:sp>
      <p:sp>
        <p:nvSpPr>
          <p:cNvPr id="3" name="Marcador de Posição de Texto Vertical 2"/>
          <p:cNvSpPr>
            <a:spLocks noGrp="1"/>
          </p:cNvSpPr>
          <p:nvPr>
            <p:ph type="body" orient="vert" idx="1"/>
          </p:nvPr>
        </p:nvSpPr>
        <p:spPr/>
        <p:txBody>
          <a:bodyPr vert="eaVert" rtlCol="0"/>
          <a:lstStyle>
            <a:lvl5pPr algn="l" rtl="0">
              <a:defRPr/>
            </a:lvl5pPr>
            <a:lvl6pPr algn="l" rtl="0">
              <a:defRPr/>
            </a:lvl6pPr>
            <a:lvl7pPr algn="l" rtl="0">
              <a:defRPr/>
            </a:lvl7pPr>
            <a:lvl8pPr algn="l" rtl="0">
              <a:defRPr baseline="0"/>
            </a:lvl8pPr>
            <a:lvl9pPr algn="l" rtl="0">
              <a:defRPr baseline="0"/>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4" name="Marcador de Posição de Data 3"/>
          <p:cNvSpPr>
            <a:spLocks noGrp="1"/>
          </p:cNvSpPr>
          <p:nvPr>
            <p:ph type="dt" sz="half" idx="10"/>
          </p:nvPr>
        </p:nvSpPr>
        <p:spPr/>
        <p:txBody>
          <a:bodyPr rtlCol="0"/>
          <a:lstStyle/>
          <a:p>
            <a:pPr rtl="0"/>
            <a:r>
              <a:rPr lang="pt-PT"/>
              <a:t>1/8/2016</a:t>
            </a:r>
            <a:endParaRPr/>
          </a:p>
        </p:txBody>
      </p:sp>
      <p:sp>
        <p:nvSpPr>
          <p:cNvPr id="5" name="Marcador de Posição do Rodapé 4"/>
          <p:cNvSpPr>
            <a:spLocks noGrp="1"/>
          </p:cNvSpPr>
          <p:nvPr>
            <p:ph type="ftr" sz="quarter" idx="11"/>
          </p:nvPr>
        </p:nvSpPr>
        <p:spPr/>
        <p:txBody>
          <a:bodyPr rtlCol="0"/>
          <a:lstStyle/>
          <a:p>
            <a:pPr rtl="0"/>
            <a:endParaRPr/>
          </a:p>
        </p:txBody>
      </p:sp>
      <p:sp>
        <p:nvSpPr>
          <p:cNvPr id="6" name="Marcador de Posição de Número do Diapositivo 5"/>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836898" y="584200"/>
            <a:ext cx="2742486" cy="5588000"/>
          </a:xfrm>
        </p:spPr>
        <p:txBody>
          <a:bodyPr vert="eaVert" rtlCol="0"/>
          <a:lstStyle/>
          <a:p>
            <a:pPr rtl="0"/>
            <a:r>
              <a:rPr lang="pt-PT"/>
              <a:t>Clique para editar o estilo de título do Modelo Global</a:t>
            </a:r>
            <a:endParaRPr/>
          </a:p>
        </p:txBody>
      </p:sp>
      <p:sp>
        <p:nvSpPr>
          <p:cNvPr id="3" name="Marcador de Posição de Texto Vertical 2"/>
          <p:cNvSpPr>
            <a:spLocks noGrp="1"/>
          </p:cNvSpPr>
          <p:nvPr>
            <p:ph type="body" orient="vert" idx="1"/>
          </p:nvPr>
        </p:nvSpPr>
        <p:spPr>
          <a:xfrm>
            <a:off x="1218882" y="584200"/>
            <a:ext cx="7414869" cy="5588000"/>
          </a:xfrm>
        </p:spPr>
        <p:txBody>
          <a:bodyPr vert="eaVert" rtlCol="0"/>
          <a:lstStyle>
            <a:lvl5pPr algn="l" rtl="0">
              <a:defRPr/>
            </a:lvl5pPr>
            <a:lvl6pPr algn="l" rtl="0">
              <a:defRPr/>
            </a:lvl6pPr>
            <a:lvl7pPr algn="l" rtl="0">
              <a:defRPr/>
            </a:lvl7pPr>
            <a:lvl8pPr algn="l" rtl="0">
              <a:defRPr/>
            </a:lvl8pPr>
            <a:lvl9pPr algn="l" rtl="0">
              <a:defRPr/>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4" name="Marcador de Posição de Data 3"/>
          <p:cNvSpPr>
            <a:spLocks noGrp="1"/>
          </p:cNvSpPr>
          <p:nvPr>
            <p:ph type="dt" sz="half" idx="10"/>
          </p:nvPr>
        </p:nvSpPr>
        <p:spPr/>
        <p:txBody>
          <a:bodyPr rtlCol="0"/>
          <a:lstStyle/>
          <a:p>
            <a:pPr rtl="0"/>
            <a:r>
              <a:rPr lang="pt-PT"/>
              <a:t>1/8/2016</a:t>
            </a:r>
            <a:endParaRPr/>
          </a:p>
        </p:txBody>
      </p:sp>
      <p:sp>
        <p:nvSpPr>
          <p:cNvPr id="5" name="Marcador de Posição do Rodapé 4"/>
          <p:cNvSpPr>
            <a:spLocks noGrp="1"/>
          </p:cNvSpPr>
          <p:nvPr>
            <p:ph type="ftr" sz="quarter" idx="11"/>
          </p:nvPr>
        </p:nvSpPr>
        <p:spPr/>
        <p:txBody>
          <a:bodyPr rtlCol="0"/>
          <a:lstStyle/>
          <a:p>
            <a:pPr rtl="0"/>
            <a:endParaRPr/>
          </a:p>
        </p:txBody>
      </p:sp>
      <p:sp>
        <p:nvSpPr>
          <p:cNvPr id="6" name="Marcador de Posição de Número do Diapositivo 5"/>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PT"/>
              <a:t>Clique para editar o estilo de título do Modelo Global</a:t>
            </a:r>
            <a:endParaRPr/>
          </a:p>
        </p:txBody>
      </p:sp>
      <p:sp>
        <p:nvSpPr>
          <p:cNvPr id="3" name="Marcador de Posição de Conteúdo 2"/>
          <p:cNvSpPr>
            <a:spLocks noGrp="1"/>
          </p:cNvSpPr>
          <p:nvPr>
            <p:ph idx="1"/>
          </p:nvPr>
        </p:nvSpPr>
        <p:spPr/>
        <p:txBody>
          <a:bodyPr rtlCol="0"/>
          <a:lstStyle>
            <a:lvl5pPr algn="l" rtl="0">
              <a:defRPr/>
            </a:lvl5pPr>
            <a:lvl6pPr algn="l" rtl="0">
              <a:defRPr/>
            </a:lvl6pPr>
            <a:lvl7pPr algn="l" rtl="0">
              <a:defRPr/>
            </a:lvl7pPr>
            <a:lvl8pPr algn="l" rtl="0">
              <a:defRPr/>
            </a:lvl8pPr>
            <a:lvl9pPr algn="l" rtl="0">
              <a:defRPr/>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4" name="Marcador de Posição de Data 3"/>
          <p:cNvSpPr>
            <a:spLocks noGrp="1"/>
          </p:cNvSpPr>
          <p:nvPr>
            <p:ph type="dt" sz="half" idx="10"/>
          </p:nvPr>
        </p:nvSpPr>
        <p:spPr/>
        <p:txBody>
          <a:bodyPr rtlCol="0"/>
          <a:lstStyle/>
          <a:p>
            <a:pPr rtl="0"/>
            <a:r>
              <a:rPr lang="pt-PT"/>
              <a:t>1/8/2016</a:t>
            </a:r>
            <a:endParaRPr/>
          </a:p>
        </p:txBody>
      </p:sp>
      <p:sp>
        <p:nvSpPr>
          <p:cNvPr id="5" name="Marcador de Posição do Rodapé 4"/>
          <p:cNvSpPr>
            <a:spLocks noGrp="1"/>
          </p:cNvSpPr>
          <p:nvPr>
            <p:ph type="ftr" sz="quarter" idx="11"/>
          </p:nvPr>
        </p:nvSpPr>
        <p:spPr/>
        <p:txBody>
          <a:bodyPr rtlCol="0"/>
          <a:lstStyle/>
          <a:p>
            <a:pPr rtl="0"/>
            <a:endParaRPr/>
          </a:p>
        </p:txBody>
      </p:sp>
      <p:sp>
        <p:nvSpPr>
          <p:cNvPr id="6" name="Marcador de Posição de Número do Diapositivo 5"/>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grpSp>
        <p:nvGrpSpPr>
          <p:cNvPr id="11" name="diagonais"/>
          <p:cNvGrpSpPr/>
          <p:nvPr/>
        </p:nvGrpSpPr>
        <p:grpSpPr>
          <a:xfrm>
            <a:off x="7516443" y="4145281"/>
            <a:ext cx="4686117" cy="2731407"/>
            <a:chOff x="5638800" y="3108960"/>
            <a:chExt cx="3515503" cy="2048555"/>
          </a:xfrm>
        </p:grpSpPr>
        <p:cxnSp>
          <p:nvCxnSpPr>
            <p:cNvPr id="12" name="Conexão Reta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Conexão Reta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Conexão Reta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ítulo 1"/>
          <p:cNvSpPr>
            <a:spLocks noGrp="1"/>
          </p:cNvSpPr>
          <p:nvPr>
            <p:ph type="title"/>
          </p:nvPr>
        </p:nvSpPr>
        <p:spPr>
          <a:xfrm>
            <a:off x="1625177" y="2209801"/>
            <a:ext cx="8938472" cy="2764335"/>
          </a:xfrm>
        </p:spPr>
        <p:txBody>
          <a:bodyPr rtlCol="0" anchor="b">
            <a:normAutofit/>
          </a:bodyPr>
          <a:lstStyle>
            <a:lvl1pPr algn="l" rtl="0">
              <a:defRPr sz="5400" b="0" cap="none" baseline="0"/>
            </a:lvl1pPr>
          </a:lstStyle>
          <a:p>
            <a:pPr rtl="0"/>
            <a:r>
              <a:rPr lang="pt-PT"/>
              <a:t>Clique para editar o estilo de título do Modelo Global</a:t>
            </a:r>
            <a:endParaRPr/>
          </a:p>
        </p:txBody>
      </p:sp>
      <p:sp>
        <p:nvSpPr>
          <p:cNvPr id="3" name="Marcador de Posição do Texto 2"/>
          <p:cNvSpPr>
            <a:spLocks noGrp="1"/>
          </p:cNvSpPr>
          <p:nvPr>
            <p:ph type="body" idx="1"/>
          </p:nvPr>
        </p:nvSpPr>
        <p:spPr>
          <a:xfrm>
            <a:off x="1625176" y="4951266"/>
            <a:ext cx="7069519" cy="1220933"/>
          </a:xfrm>
        </p:spPr>
        <p:txBody>
          <a:bodyPr rtlCol="0" anchor="t">
            <a:normAutofit/>
          </a:bodyPr>
          <a:lstStyle>
            <a:lvl1pPr marL="0" indent="0" algn="l" rtl="0">
              <a:spcBef>
                <a:spcPts val="0"/>
              </a:spcBef>
              <a:buNone/>
              <a:defRPr sz="2800" cap="all" spc="200" baseline="0">
                <a:solidFill>
                  <a:schemeClr val="accent1"/>
                </a:solidFill>
              </a:defRPr>
            </a:lvl1pPr>
            <a:lvl2pPr marL="609493" indent="0" algn="l" rtl="0">
              <a:buNone/>
              <a:defRPr sz="2400">
                <a:solidFill>
                  <a:schemeClr val="tx1">
                    <a:tint val="75000"/>
                  </a:schemeClr>
                </a:solidFill>
              </a:defRPr>
            </a:lvl2pPr>
            <a:lvl3pPr marL="1218987" indent="0" algn="l" rtl="0">
              <a:buNone/>
              <a:defRPr sz="2100">
                <a:solidFill>
                  <a:schemeClr val="tx1">
                    <a:tint val="75000"/>
                  </a:schemeClr>
                </a:solidFill>
              </a:defRPr>
            </a:lvl3pPr>
            <a:lvl4pPr marL="1828480" indent="0" algn="l" rtl="0">
              <a:buNone/>
              <a:defRPr sz="1900">
                <a:solidFill>
                  <a:schemeClr val="tx1">
                    <a:tint val="75000"/>
                  </a:schemeClr>
                </a:solidFill>
              </a:defRPr>
            </a:lvl4pPr>
            <a:lvl5pPr marL="2437973" indent="0" algn="l" rtl="0">
              <a:buNone/>
              <a:defRPr sz="1900">
                <a:solidFill>
                  <a:schemeClr val="tx1">
                    <a:tint val="75000"/>
                  </a:schemeClr>
                </a:solidFill>
              </a:defRPr>
            </a:lvl5pPr>
            <a:lvl6pPr marL="3047467" indent="0" algn="l" rtl="0">
              <a:buNone/>
              <a:defRPr sz="1900">
                <a:solidFill>
                  <a:schemeClr val="tx1">
                    <a:tint val="75000"/>
                  </a:schemeClr>
                </a:solidFill>
              </a:defRPr>
            </a:lvl6pPr>
            <a:lvl7pPr marL="3656960" indent="0" algn="l" rtl="0">
              <a:buNone/>
              <a:defRPr sz="1900">
                <a:solidFill>
                  <a:schemeClr val="tx1">
                    <a:tint val="75000"/>
                  </a:schemeClr>
                </a:solidFill>
              </a:defRPr>
            </a:lvl7pPr>
            <a:lvl8pPr marL="4266453" indent="0" algn="l" rtl="0">
              <a:buNone/>
              <a:defRPr sz="1900">
                <a:solidFill>
                  <a:schemeClr val="tx1">
                    <a:tint val="75000"/>
                  </a:schemeClr>
                </a:solidFill>
              </a:defRPr>
            </a:lvl8pPr>
            <a:lvl9pPr marL="4875947" indent="0" algn="l" rtl="0">
              <a:buNone/>
              <a:defRPr sz="1900">
                <a:solidFill>
                  <a:schemeClr val="tx1">
                    <a:tint val="75000"/>
                  </a:schemeClr>
                </a:solidFill>
              </a:defRPr>
            </a:lvl9pPr>
          </a:lstStyle>
          <a:p>
            <a:pPr lvl="0" rtl="0"/>
            <a:r>
              <a:rPr lang="pt-PT"/>
              <a:t>Clique para editar os estilos do texto de Modelo Global</a:t>
            </a:r>
          </a:p>
        </p:txBody>
      </p:sp>
      <p:sp>
        <p:nvSpPr>
          <p:cNvPr id="4" name="Marcador de Posição de Data 3"/>
          <p:cNvSpPr>
            <a:spLocks noGrp="1"/>
          </p:cNvSpPr>
          <p:nvPr>
            <p:ph type="dt" sz="half" idx="10"/>
          </p:nvPr>
        </p:nvSpPr>
        <p:spPr/>
        <p:txBody>
          <a:bodyPr rtlCol="0"/>
          <a:lstStyle/>
          <a:p>
            <a:pPr rtl="0"/>
            <a:r>
              <a:rPr lang="pt-PT"/>
              <a:t>1/8/2016</a:t>
            </a:r>
            <a:endParaRPr/>
          </a:p>
        </p:txBody>
      </p:sp>
      <p:sp>
        <p:nvSpPr>
          <p:cNvPr id="5" name="Marcador de Posição do Rodapé 4"/>
          <p:cNvSpPr>
            <a:spLocks noGrp="1"/>
          </p:cNvSpPr>
          <p:nvPr>
            <p:ph type="ftr" sz="quarter" idx="11"/>
          </p:nvPr>
        </p:nvSpPr>
        <p:spPr/>
        <p:txBody>
          <a:bodyPr rtlCol="0"/>
          <a:lstStyle/>
          <a:p>
            <a:pPr rtl="0"/>
            <a:endParaRPr/>
          </a:p>
        </p:txBody>
      </p:sp>
      <p:sp>
        <p:nvSpPr>
          <p:cNvPr id="6" name="Marcador de Posição de Número do Diapositivo 5"/>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PT"/>
              <a:t>Clique para editar o estilo de título do Modelo Global</a:t>
            </a:r>
            <a:endParaRPr/>
          </a:p>
        </p:txBody>
      </p:sp>
      <p:sp>
        <p:nvSpPr>
          <p:cNvPr id="3" name="Marcador de Posição de Conteúdo 2"/>
          <p:cNvSpPr>
            <a:spLocks noGrp="1"/>
          </p:cNvSpPr>
          <p:nvPr>
            <p:ph sz="half" idx="1"/>
          </p:nvPr>
        </p:nvSpPr>
        <p:spPr>
          <a:xfrm>
            <a:off x="1218883" y="1706880"/>
            <a:ext cx="5078677" cy="4465320"/>
          </a:xfrm>
        </p:spPr>
        <p:txBody>
          <a:bodyPr rtlCol="0">
            <a:norm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a:lvl7pPr>
            <a:lvl8pPr algn="l" rtl="0">
              <a:defRPr sz="2000" baseline="0"/>
            </a:lvl8pPr>
            <a:lvl9pPr algn="l" rtl="0">
              <a:defRPr sz="2000" baseline="0"/>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4" name="Marcador de Posição de Conteúdo 3"/>
          <p:cNvSpPr>
            <a:spLocks noGrp="1"/>
          </p:cNvSpPr>
          <p:nvPr>
            <p:ph sz="half" idx="2"/>
          </p:nvPr>
        </p:nvSpPr>
        <p:spPr>
          <a:xfrm>
            <a:off x="6500707" y="1706880"/>
            <a:ext cx="5078677" cy="4465320"/>
          </a:xfrm>
        </p:spPr>
        <p:txBody>
          <a:bodyPr rtlCol="0">
            <a:norm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a:lvl7pPr>
            <a:lvl8pPr algn="l" rtl="0">
              <a:defRPr sz="2000"/>
            </a:lvl8pPr>
            <a:lvl9pPr algn="l" rtl="0">
              <a:defRPr sz="2000"/>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5" name="Marcador de Posição de Data 4"/>
          <p:cNvSpPr>
            <a:spLocks noGrp="1"/>
          </p:cNvSpPr>
          <p:nvPr>
            <p:ph type="dt" sz="half" idx="10"/>
          </p:nvPr>
        </p:nvSpPr>
        <p:spPr/>
        <p:txBody>
          <a:bodyPr rtlCol="0"/>
          <a:lstStyle/>
          <a:p>
            <a:pPr rtl="0"/>
            <a:r>
              <a:rPr lang="pt-PT"/>
              <a:t>1/8/2016</a:t>
            </a:r>
            <a:endParaRPr/>
          </a:p>
        </p:txBody>
      </p:sp>
      <p:sp>
        <p:nvSpPr>
          <p:cNvPr id="6" name="Marcador de Posição do Rodapé 5"/>
          <p:cNvSpPr>
            <a:spLocks noGrp="1"/>
          </p:cNvSpPr>
          <p:nvPr>
            <p:ph type="ftr" sz="quarter" idx="11"/>
          </p:nvPr>
        </p:nvSpPr>
        <p:spPr/>
        <p:txBody>
          <a:bodyPr rtlCol="0"/>
          <a:lstStyle/>
          <a:p>
            <a:pPr rtl="0"/>
            <a:endParaRPr/>
          </a:p>
        </p:txBody>
      </p:sp>
      <p:sp>
        <p:nvSpPr>
          <p:cNvPr id="7" name="Marcador de Posição de Número do Diapositivo 6"/>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lgn="l" rtl="0">
              <a:defRPr/>
            </a:lvl1pPr>
          </a:lstStyle>
          <a:p>
            <a:pPr rtl="0"/>
            <a:r>
              <a:rPr lang="pt-PT"/>
              <a:t>Clique para editar o estilo de título do Modelo Global</a:t>
            </a:r>
            <a:endParaRPr/>
          </a:p>
        </p:txBody>
      </p:sp>
      <p:sp>
        <p:nvSpPr>
          <p:cNvPr id="3" name="Marcador de Posição do Texto 2"/>
          <p:cNvSpPr>
            <a:spLocks noGrp="1"/>
          </p:cNvSpPr>
          <p:nvPr>
            <p:ph type="body" idx="1"/>
          </p:nvPr>
        </p:nvSpPr>
        <p:spPr>
          <a:xfrm>
            <a:off x="1218883" y="1701800"/>
            <a:ext cx="5082740" cy="914400"/>
          </a:xfrm>
        </p:spPr>
        <p:txBody>
          <a:bodyPr rtlCol="0" anchor="b">
            <a:normAutofit/>
          </a:bodyPr>
          <a:lstStyle>
            <a:lvl1pPr marL="0" indent="0" algn="l" rtl="0">
              <a:spcBef>
                <a:spcPts val="0"/>
              </a:spcBef>
              <a:buNone/>
              <a:defRPr sz="2800" b="0" cap="all" spc="200" baseline="0">
                <a:solidFill>
                  <a:schemeClr val="accent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pt-PT"/>
              <a:t>Clique para editar os estilos do texto de Modelo Global</a:t>
            </a:r>
          </a:p>
        </p:txBody>
      </p:sp>
      <p:sp>
        <p:nvSpPr>
          <p:cNvPr id="4" name="Marcador de Posição de Conteúdo 3"/>
          <p:cNvSpPr>
            <a:spLocks noGrp="1"/>
          </p:cNvSpPr>
          <p:nvPr>
            <p:ph sz="half" idx="2"/>
          </p:nvPr>
        </p:nvSpPr>
        <p:spPr>
          <a:xfrm>
            <a:off x="1218883" y="2717800"/>
            <a:ext cx="5078677" cy="3454400"/>
          </a:xfrm>
        </p:spPr>
        <p:txBody>
          <a:bodyPr rtlCol="0">
            <a:no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baseline="0"/>
            </a:lvl7pPr>
            <a:lvl8pPr algn="l" rtl="0">
              <a:defRPr sz="2000" baseline="0"/>
            </a:lvl8pPr>
            <a:lvl9pPr algn="l" rtl="0">
              <a:defRPr sz="2000" baseline="0"/>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5" name="Marcador de Posição de Texto 4"/>
          <p:cNvSpPr>
            <a:spLocks noGrp="1"/>
          </p:cNvSpPr>
          <p:nvPr>
            <p:ph type="body" sz="quarter" idx="3"/>
          </p:nvPr>
        </p:nvSpPr>
        <p:spPr>
          <a:xfrm>
            <a:off x="6496644" y="1701800"/>
            <a:ext cx="5082740" cy="914400"/>
          </a:xfrm>
        </p:spPr>
        <p:txBody>
          <a:bodyPr rtlCol="0" anchor="b">
            <a:normAutofit/>
          </a:bodyPr>
          <a:lstStyle>
            <a:lvl1pPr marL="0" indent="0" algn="l" rtl="0">
              <a:spcBef>
                <a:spcPts val="0"/>
              </a:spcBef>
              <a:buNone/>
              <a:defRPr sz="2800" b="0" cap="all" spc="200" baseline="0">
                <a:solidFill>
                  <a:schemeClr val="accent1"/>
                </a:solidFill>
              </a:defRPr>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pt-PT"/>
              <a:t>Clique para editar os estilos do texto de Modelo Global</a:t>
            </a:r>
          </a:p>
        </p:txBody>
      </p:sp>
      <p:sp>
        <p:nvSpPr>
          <p:cNvPr id="6" name="Marcador de Posição de Conteúdo 5"/>
          <p:cNvSpPr>
            <a:spLocks noGrp="1"/>
          </p:cNvSpPr>
          <p:nvPr>
            <p:ph sz="quarter" idx="4"/>
          </p:nvPr>
        </p:nvSpPr>
        <p:spPr>
          <a:xfrm>
            <a:off x="6500707" y="2717800"/>
            <a:ext cx="5078677" cy="3454400"/>
          </a:xfrm>
        </p:spPr>
        <p:txBody>
          <a:bodyPr rtlCol="0">
            <a:no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baseline="0"/>
            </a:lvl6pPr>
            <a:lvl7pPr algn="l" rtl="0">
              <a:defRPr sz="2000" baseline="0"/>
            </a:lvl7pPr>
            <a:lvl8pPr algn="l" rtl="0">
              <a:defRPr sz="2000" baseline="0"/>
            </a:lvl8pPr>
            <a:lvl9pPr algn="l" rtl="0">
              <a:defRPr sz="2000" baseline="0"/>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7" name="Marcador de Posição de Data 6"/>
          <p:cNvSpPr>
            <a:spLocks noGrp="1"/>
          </p:cNvSpPr>
          <p:nvPr>
            <p:ph type="dt" sz="half" idx="10"/>
          </p:nvPr>
        </p:nvSpPr>
        <p:spPr/>
        <p:txBody>
          <a:bodyPr rtlCol="0"/>
          <a:lstStyle/>
          <a:p>
            <a:pPr rtl="0"/>
            <a:r>
              <a:rPr lang="pt-PT"/>
              <a:t>1/8/2016</a:t>
            </a:r>
            <a:endParaRPr/>
          </a:p>
        </p:txBody>
      </p:sp>
      <p:sp>
        <p:nvSpPr>
          <p:cNvPr id="8" name="Marcador de Posição do Rodapé 7"/>
          <p:cNvSpPr>
            <a:spLocks noGrp="1"/>
          </p:cNvSpPr>
          <p:nvPr>
            <p:ph type="ftr" sz="quarter" idx="11"/>
          </p:nvPr>
        </p:nvSpPr>
        <p:spPr/>
        <p:txBody>
          <a:bodyPr rtlCol="0"/>
          <a:lstStyle/>
          <a:p>
            <a:pPr rtl="0"/>
            <a:endParaRPr/>
          </a:p>
        </p:txBody>
      </p:sp>
      <p:sp>
        <p:nvSpPr>
          <p:cNvPr id="9" name="Marcador de Posição de Número do Diapositivo 8"/>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ítulo Apena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PT"/>
              <a:t>Clique para editar o estilo de título do Modelo Global</a:t>
            </a:r>
            <a:endParaRPr/>
          </a:p>
        </p:txBody>
      </p:sp>
      <p:sp>
        <p:nvSpPr>
          <p:cNvPr id="3" name="Marcador de Posição de Data 2"/>
          <p:cNvSpPr>
            <a:spLocks noGrp="1"/>
          </p:cNvSpPr>
          <p:nvPr>
            <p:ph type="dt" sz="half" idx="10"/>
          </p:nvPr>
        </p:nvSpPr>
        <p:spPr/>
        <p:txBody>
          <a:bodyPr rtlCol="0"/>
          <a:lstStyle/>
          <a:p>
            <a:pPr rtl="0"/>
            <a:r>
              <a:rPr lang="pt-PT"/>
              <a:t>1/8/2016</a:t>
            </a:r>
            <a:endParaRPr/>
          </a:p>
        </p:txBody>
      </p:sp>
      <p:sp>
        <p:nvSpPr>
          <p:cNvPr id="4" name="Marcador de Posição do Rodapé 3"/>
          <p:cNvSpPr>
            <a:spLocks noGrp="1"/>
          </p:cNvSpPr>
          <p:nvPr>
            <p:ph type="ftr" sz="quarter" idx="11"/>
          </p:nvPr>
        </p:nvSpPr>
        <p:spPr/>
        <p:txBody>
          <a:bodyPr rtlCol="0"/>
          <a:lstStyle/>
          <a:p>
            <a:pPr rtl="0"/>
            <a:endParaRPr/>
          </a:p>
        </p:txBody>
      </p:sp>
      <p:sp>
        <p:nvSpPr>
          <p:cNvPr id="5" name="Marcador de Posição de Número do Diapositivo 4"/>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e Data 1"/>
          <p:cNvSpPr>
            <a:spLocks noGrp="1"/>
          </p:cNvSpPr>
          <p:nvPr>
            <p:ph type="dt" sz="half" idx="10"/>
          </p:nvPr>
        </p:nvSpPr>
        <p:spPr/>
        <p:txBody>
          <a:bodyPr rtlCol="0"/>
          <a:lstStyle/>
          <a:p>
            <a:pPr rtl="0"/>
            <a:r>
              <a:rPr lang="pt-PT"/>
              <a:t>1/8/2016</a:t>
            </a:r>
            <a:endParaRPr/>
          </a:p>
        </p:txBody>
      </p:sp>
      <p:sp>
        <p:nvSpPr>
          <p:cNvPr id="3" name="Marcador de Posição do Rodapé 2"/>
          <p:cNvSpPr>
            <a:spLocks noGrp="1"/>
          </p:cNvSpPr>
          <p:nvPr>
            <p:ph type="ftr" sz="quarter" idx="11"/>
          </p:nvPr>
        </p:nvSpPr>
        <p:spPr/>
        <p:txBody>
          <a:bodyPr rtlCol="0"/>
          <a:lstStyle/>
          <a:p>
            <a:pPr rtl="0"/>
            <a:endParaRPr/>
          </a:p>
        </p:txBody>
      </p:sp>
      <p:sp>
        <p:nvSpPr>
          <p:cNvPr id="4" name="Marcador de Posição de Número do Diapositivo 3"/>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218882" y="1701800"/>
            <a:ext cx="4062942" cy="2438400"/>
          </a:xfrm>
        </p:spPr>
        <p:txBody>
          <a:bodyPr rtlCol="0" anchor="b">
            <a:normAutofit/>
          </a:bodyPr>
          <a:lstStyle>
            <a:lvl1pPr algn="l" rtl="0">
              <a:defRPr sz="2800" b="0" cap="all" spc="200" baseline="0">
                <a:solidFill>
                  <a:schemeClr val="accent1"/>
                </a:solidFill>
              </a:defRPr>
            </a:lvl1pPr>
          </a:lstStyle>
          <a:p>
            <a:pPr rtl="0"/>
            <a:r>
              <a:rPr lang="pt-PT"/>
              <a:t>Clique para editar o estilo de título do Modelo Global</a:t>
            </a:r>
            <a:endParaRPr/>
          </a:p>
        </p:txBody>
      </p:sp>
      <p:sp>
        <p:nvSpPr>
          <p:cNvPr id="4" name="Marcador de Posição de Texto 3"/>
          <p:cNvSpPr>
            <a:spLocks noGrp="1"/>
          </p:cNvSpPr>
          <p:nvPr>
            <p:ph type="body" sz="half" idx="2"/>
          </p:nvPr>
        </p:nvSpPr>
        <p:spPr>
          <a:xfrm>
            <a:off x="1218882" y="4241800"/>
            <a:ext cx="4062942" cy="1930400"/>
          </a:xfrm>
        </p:spPr>
        <p:txBody>
          <a:bodyPr rtlCol="0">
            <a:normAutofit/>
          </a:bodyPr>
          <a:lstStyle>
            <a:lvl1pPr marL="0" indent="0" algn="l" rtl="0">
              <a:buNone/>
              <a:defRPr sz="2000"/>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pt-PT"/>
              <a:t>Clique para editar os estilos do texto de Modelo Global</a:t>
            </a:r>
          </a:p>
        </p:txBody>
      </p:sp>
      <p:sp>
        <p:nvSpPr>
          <p:cNvPr id="3" name="Marcador de Posição de Conteúdo 2"/>
          <p:cNvSpPr>
            <a:spLocks noGrp="1"/>
          </p:cNvSpPr>
          <p:nvPr>
            <p:ph idx="1"/>
          </p:nvPr>
        </p:nvSpPr>
        <p:spPr>
          <a:xfrm>
            <a:off x="5484971" y="584200"/>
            <a:ext cx="6094413" cy="5588000"/>
          </a:xfrm>
        </p:spPr>
        <p:txBody>
          <a:bodyPr rtlCol="0">
            <a:normAutofit/>
          </a:bodyPr>
          <a:lstStyle>
            <a:lvl1pPr algn="l" rtl="0">
              <a:defRPr sz="2800"/>
            </a:lvl1pPr>
            <a:lvl2pPr algn="l" rtl="0">
              <a:defRPr sz="2400"/>
            </a:lvl2pPr>
            <a:lvl3pPr algn="l" rtl="0">
              <a:defRPr sz="2000"/>
            </a:lvl3pPr>
            <a:lvl4pPr algn="l" rtl="0">
              <a:defRPr sz="2000"/>
            </a:lvl4pPr>
            <a:lvl5pPr algn="l" rtl="0">
              <a:defRPr sz="2000"/>
            </a:lvl5pPr>
            <a:lvl6pPr algn="l" rtl="0">
              <a:defRPr sz="2000"/>
            </a:lvl6pPr>
            <a:lvl7pPr algn="l" rtl="0">
              <a:defRPr sz="2000"/>
            </a:lvl7pPr>
            <a:lvl8pPr algn="l" rtl="0">
              <a:defRPr sz="2000" baseline="0"/>
            </a:lvl8pPr>
            <a:lvl9pPr algn="l" rtl="0">
              <a:defRPr sz="2000" baseline="0"/>
            </a:lvl9pPr>
          </a:lstStyle>
          <a:p>
            <a:pPr lvl="0" rtl="0"/>
            <a:r>
              <a:rPr lang="pt-PT"/>
              <a:t>Clique para editar os estilos do texto de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5" name="Marcador de Posição de Data 4"/>
          <p:cNvSpPr>
            <a:spLocks noGrp="1"/>
          </p:cNvSpPr>
          <p:nvPr>
            <p:ph type="dt" sz="half" idx="10"/>
          </p:nvPr>
        </p:nvSpPr>
        <p:spPr/>
        <p:txBody>
          <a:bodyPr rtlCol="0"/>
          <a:lstStyle/>
          <a:p>
            <a:pPr rtl="0"/>
            <a:r>
              <a:rPr lang="pt-PT"/>
              <a:t>1/8/2016</a:t>
            </a:r>
            <a:endParaRPr/>
          </a:p>
        </p:txBody>
      </p:sp>
      <p:sp>
        <p:nvSpPr>
          <p:cNvPr id="6" name="Marcador de Posição do Rodapé 5"/>
          <p:cNvSpPr>
            <a:spLocks noGrp="1"/>
          </p:cNvSpPr>
          <p:nvPr>
            <p:ph type="ftr" sz="quarter" idx="11"/>
          </p:nvPr>
        </p:nvSpPr>
        <p:spPr/>
        <p:txBody>
          <a:bodyPr rtlCol="0"/>
          <a:lstStyle/>
          <a:p>
            <a:pPr rtl="0"/>
            <a:endParaRPr/>
          </a:p>
        </p:txBody>
      </p:sp>
      <p:sp>
        <p:nvSpPr>
          <p:cNvPr id="7" name="Marcador de Posição de Número do Diapositivo 6"/>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218882" y="1701800"/>
            <a:ext cx="4062942" cy="2438400"/>
          </a:xfrm>
        </p:spPr>
        <p:txBody>
          <a:bodyPr rtlCol="0" anchor="b">
            <a:normAutofit/>
          </a:bodyPr>
          <a:lstStyle>
            <a:lvl1pPr algn="l" rtl="0">
              <a:defRPr sz="2800" b="0" cap="all" spc="200" baseline="0">
                <a:solidFill>
                  <a:schemeClr val="accent1"/>
                </a:solidFill>
              </a:defRPr>
            </a:lvl1pPr>
          </a:lstStyle>
          <a:p>
            <a:pPr rtl="0"/>
            <a:r>
              <a:rPr lang="pt-PT"/>
              <a:t>Clique para editar o estilo de título do Modelo Global</a:t>
            </a:r>
            <a:endParaRPr/>
          </a:p>
        </p:txBody>
      </p:sp>
      <p:sp>
        <p:nvSpPr>
          <p:cNvPr id="4" name="Marcador de Posição de Texto 3"/>
          <p:cNvSpPr>
            <a:spLocks noGrp="1"/>
          </p:cNvSpPr>
          <p:nvPr>
            <p:ph type="body" sz="half" idx="2"/>
          </p:nvPr>
        </p:nvSpPr>
        <p:spPr>
          <a:xfrm>
            <a:off x="1218882" y="4241800"/>
            <a:ext cx="4062942" cy="1930400"/>
          </a:xfrm>
        </p:spPr>
        <p:txBody>
          <a:bodyPr rtlCol="0">
            <a:normAutofit/>
          </a:bodyPr>
          <a:lstStyle>
            <a:lvl1pPr marL="0" indent="0" algn="l" rtl="0">
              <a:buNone/>
              <a:defRPr sz="2000"/>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pt-PT"/>
              <a:t>Clique para editar os estilos do texto de Modelo Global</a:t>
            </a:r>
          </a:p>
        </p:txBody>
      </p:sp>
      <p:sp>
        <p:nvSpPr>
          <p:cNvPr id="3" name="Marcador de Posição da Imagem 2" descr="Um marcador de posição vazio para adicionar uma imagem. Clique no marcador de posição e selecione a imagem que pretende adicionar."/>
          <p:cNvSpPr>
            <a:spLocks noGrp="1"/>
          </p:cNvSpPr>
          <p:nvPr>
            <p:ph type="pic" idx="1"/>
          </p:nvPr>
        </p:nvSpPr>
        <p:spPr>
          <a:xfrm>
            <a:off x="5484971" y="584200"/>
            <a:ext cx="6094413" cy="5588000"/>
          </a:xfrm>
          <a:ln w="12700">
            <a:solidFill>
              <a:schemeClr val="bg1">
                <a:lumMod val="75000"/>
                <a:lumOff val="25000"/>
              </a:schemeClr>
            </a:solidFill>
            <a:miter lim="800000"/>
          </a:ln>
        </p:spPr>
        <p:txBody>
          <a:bodyPr rtlCol="0">
            <a:normAutofit/>
          </a:bodyPr>
          <a:lstStyle>
            <a:lvl1pPr marL="0" indent="0" algn="l" rtl="0">
              <a:buNone/>
              <a:defRPr sz="2800"/>
            </a:lvl1pPr>
            <a:lvl2pPr marL="609493" indent="0" algn="l" rtl="0">
              <a:buNone/>
              <a:defRPr sz="3700"/>
            </a:lvl2pPr>
            <a:lvl3pPr marL="1218987" indent="0" algn="l" rtl="0">
              <a:buNone/>
              <a:defRPr sz="3200"/>
            </a:lvl3pPr>
            <a:lvl4pPr marL="1828480" indent="0" algn="l" rtl="0">
              <a:buNone/>
              <a:defRPr sz="2700"/>
            </a:lvl4pPr>
            <a:lvl5pPr marL="2437973" indent="0" algn="l" rtl="0">
              <a:buNone/>
              <a:defRPr sz="2700"/>
            </a:lvl5pPr>
            <a:lvl6pPr marL="3047467" indent="0" algn="l" rtl="0">
              <a:buNone/>
              <a:defRPr sz="2700"/>
            </a:lvl6pPr>
            <a:lvl7pPr marL="3656960" indent="0" algn="l" rtl="0">
              <a:buNone/>
              <a:defRPr sz="2700"/>
            </a:lvl7pPr>
            <a:lvl8pPr marL="4266453" indent="0" algn="l" rtl="0">
              <a:buNone/>
              <a:defRPr sz="2700"/>
            </a:lvl8pPr>
            <a:lvl9pPr marL="4875947" indent="0" algn="l" rtl="0">
              <a:buNone/>
              <a:defRPr sz="2700"/>
            </a:lvl9pPr>
          </a:lstStyle>
          <a:p>
            <a:pPr rtl="0"/>
            <a:r>
              <a:rPr lang="pt-PT"/>
              <a:t>Clique no ícone para adicionar uma imagem</a:t>
            </a:r>
            <a:endParaRPr/>
          </a:p>
        </p:txBody>
      </p:sp>
      <p:sp>
        <p:nvSpPr>
          <p:cNvPr id="5" name="Marcador de Posição de Data 4"/>
          <p:cNvSpPr>
            <a:spLocks noGrp="1"/>
          </p:cNvSpPr>
          <p:nvPr>
            <p:ph type="dt" sz="half" idx="10"/>
          </p:nvPr>
        </p:nvSpPr>
        <p:spPr/>
        <p:txBody>
          <a:bodyPr rtlCol="0"/>
          <a:lstStyle/>
          <a:p>
            <a:pPr rtl="0"/>
            <a:r>
              <a:rPr lang="pt-PT"/>
              <a:t>1/8/2016</a:t>
            </a:r>
            <a:endParaRPr/>
          </a:p>
        </p:txBody>
      </p:sp>
      <p:sp>
        <p:nvSpPr>
          <p:cNvPr id="6" name="Marcador de Posição do Rodapé 5"/>
          <p:cNvSpPr>
            <a:spLocks noGrp="1"/>
          </p:cNvSpPr>
          <p:nvPr>
            <p:ph type="ftr" sz="quarter" idx="11"/>
          </p:nvPr>
        </p:nvSpPr>
        <p:spPr/>
        <p:txBody>
          <a:bodyPr rtlCol="0"/>
          <a:lstStyle/>
          <a:p>
            <a:pPr rtl="0"/>
            <a:endParaRPr/>
          </a:p>
        </p:txBody>
      </p:sp>
      <p:sp>
        <p:nvSpPr>
          <p:cNvPr id="7" name="Marcador de Posição de Número do Diapositivo 6"/>
          <p:cNvSpPr>
            <a:spLocks noGrp="1"/>
          </p:cNvSpPr>
          <p:nvPr>
            <p:ph type="sldNum" sz="quarter" idx="12"/>
          </p:nvPr>
        </p:nvSpPr>
        <p:spPr/>
        <p:txBody>
          <a:bodyPr rtlCol="0"/>
          <a:lstStyle/>
          <a:p>
            <a:pPr rtl="0"/>
            <a:fld id="{C014DD1E-5D91-48A3-AD6D-45FBA980D106}" type="slidenum">
              <a:rPr/>
              <a:t>‹nº›</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inhas à esquerda"/>
          <p:cNvGrpSpPr/>
          <p:nvPr/>
        </p:nvGrpSpPr>
        <p:grpSpPr>
          <a:xfrm>
            <a:off x="-15870" y="-3174"/>
            <a:ext cx="819993" cy="5229225"/>
            <a:chOff x="-11906" y="-2381"/>
            <a:chExt cx="615155" cy="3921919"/>
          </a:xfrm>
        </p:grpSpPr>
        <p:sp>
          <p:nvSpPr>
            <p:cNvPr id="10" name="Forma livre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a:p>
          </p:txBody>
        </p:sp>
        <p:sp>
          <p:nvSpPr>
            <p:cNvPr id="11" name="Forma livre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a:p>
          </p:txBody>
        </p:sp>
        <p:sp>
          <p:nvSpPr>
            <p:cNvPr id="14" name="Forma livre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a:p>
          </p:txBody>
        </p:sp>
      </p:grpSp>
      <p:sp>
        <p:nvSpPr>
          <p:cNvPr id="2" name="Marcador de Posição de Título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pPr rtl="0"/>
            <a:r>
              <a:rPr lang="pt-pt"/>
              <a:t>Clique para editar o estilo do título do Modelo Global</a:t>
            </a:r>
            <a:endParaRPr/>
          </a:p>
        </p:txBody>
      </p:sp>
      <p:sp>
        <p:nvSpPr>
          <p:cNvPr id="3" name="Marcador de Posição de Texto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rtl="0"/>
            <a:r>
              <a:rPr lang="pt-pt"/>
              <a:t>Editar estilos de texto do Modelo Global</a:t>
            </a:r>
          </a:p>
          <a:p>
            <a:pPr lvl="1" rtl="0"/>
            <a:r>
              <a:rPr lang="pt-pt"/>
              <a:t>Segundo nível</a:t>
            </a:r>
          </a:p>
          <a:p>
            <a:pPr lvl="2" rtl="0"/>
            <a:r>
              <a:rPr lang="pt-pt"/>
              <a:t>Terceiro nível</a:t>
            </a:r>
          </a:p>
          <a:p>
            <a:pPr lvl="3" rtl="0"/>
            <a:r>
              <a:rPr lang="pt-pt"/>
              <a:t>Quarto nível</a:t>
            </a:r>
          </a:p>
          <a:p>
            <a:pPr lvl="4" rtl="0"/>
            <a:r>
              <a:rPr lang="pt-pt"/>
              <a:t>Quinto nível</a:t>
            </a:r>
            <a:endParaRPr/>
          </a:p>
        </p:txBody>
      </p:sp>
      <p:sp>
        <p:nvSpPr>
          <p:cNvPr id="4" name="Marcador de Posição de Data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rtl="0">
              <a:defRPr sz="1200">
                <a:solidFill>
                  <a:schemeClr val="tx1">
                    <a:tint val="75000"/>
                  </a:schemeClr>
                </a:solidFill>
              </a:defRPr>
            </a:lvl1pPr>
          </a:lstStyle>
          <a:p>
            <a:pPr rtl="0"/>
            <a:r>
              <a:rPr lang="pt-PT"/>
              <a:t>1/8/2016</a:t>
            </a:r>
            <a:endParaRPr/>
          </a:p>
        </p:txBody>
      </p:sp>
      <p:sp>
        <p:nvSpPr>
          <p:cNvPr id="5" name="Marcador de Posição do Rodapé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rtl="0">
              <a:defRPr sz="1200">
                <a:solidFill>
                  <a:schemeClr val="tx1">
                    <a:tint val="75000"/>
                  </a:schemeClr>
                </a:solidFill>
              </a:defRPr>
            </a:lvl1pPr>
          </a:lstStyle>
          <a:p>
            <a:pPr rtl="0"/>
            <a:endParaRPr/>
          </a:p>
        </p:txBody>
      </p:sp>
      <p:sp>
        <p:nvSpPr>
          <p:cNvPr id="6" name="Marcador de Posição de Número do Diapositivo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l" rtl="0">
              <a:defRPr sz="1200">
                <a:solidFill>
                  <a:schemeClr val="tx1">
                    <a:tint val="75000"/>
                  </a:schemeClr>
                </a:solidFill>
              </a:defRPr>
            </a:lvl1pPr>
          </a:lstStyle>
          <a:p>
            <a:pPr rtl="0"/>
            <a:fld id="{C014DD1E-5D91-48A3-AD6D-45FBA980D106}" type="slidenum">
              <a:rPr/>
              <a:pPr rtl="0"/>
              <a:t>‹nº›</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18/10/relationships/comments" Target="../comments/modernComment_101_4F692933.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microsoft.com/office/2018/10/relationships/comments" Target="../comments/modernComment_115_3B291508.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13_188C2E0.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18/10/relationships/comments" Target="../comments/modernComment_112_CE1017D4.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microsoft.com/office/2018/10/relationships/comments" Target="../comments/modernComment_10E_F5C2DFFD.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customXml" Target="../ink/ink4.xml"/><Relationship Id="rId13" Type="http://schemas.openxmlformats.org/officeDocument/2006/relationships/customXml" Target="../ink/ink7.xml"/><Relationship Id="rId3" Type="http://schemas.openxmlformats.org/officeDocument/2006/relationships/image" Target="../media/image3.png"/><Relationship Id="rId7" Type="http://schemas.openxmlformats.org/officeDocument/2006/relationships/customXml" Target="../ink/ink3.xml"/><Relationship Id="rId12" Type="http://schemas.openxmlformats.org/officeDocument/2006/relationships/image" Target="../media/image6.png"/><Relationship Id="rId2" Type="http://schemas.microsoft.com/office/2018/10/relationships/comments" Target="../comments/modernComment_110_F8DE2E63.xml"/><Relationship Id="rId16" Type="http://schemas.openxmlformats.org/officeDocument/2006/relationships/customXml" Target="../ink/ink9.xml"/><Relationship Id="rId1" Type="http://schemas.openxmlformats.org/officeDocument/2006/relationships/slideLayout" Target="../slideLayouts/slideLayout4.xml"/><Relationship Id="rId6" Type="http://schemas.openxmlformats.org/officeDocument/2006/relationships/customXml" Target="../ink/ink2.xml"/><Relationship Id="rId11" Type="http://schemas.openxmlformats.org/officeDocument/2006/relationships/customXml" Target="../ink/ink6.xml"/><Relationship Id="rId5" Type="http://schemas.openxmlformats.org/officeDocument/2006/relationships/image" Target="../media/image4.png"/><Relationship Id="rId15" Type="http://schemas.openxmlformats.org/officeDocument/2006/relationships/customXml" Target="../ink/ink8.xml"/><Relationship Id="rId10" Type="http://schemas.openxmlformats.org/officeDocument/2006/relationships/image" Target="../media/image5.png"/><Relationship Id="rId4" Type="http://schemas.openxmlformats.org/officeDocument/2006/relationships/customXml" Target="../ink/ink1.xml"/><Relationship Id="rId9" Type="http://schemas.openxmlformats.org/officeDocument/2006/relationships/customXml" Target="../ink/ink5.xml"/><Relationship Id="rId1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8/10/relationships/comments" Target="../comments/modernComment_103_FE366481.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microsoft.com/office/2018/10/relationships/comments" Target="../comments/modernComment_105_9F44151D.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microsoft.com/office/2018/10/relationships/comments" Target="../comments/modernComment_114_B31C49EE.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028349" y="295503"/>
            <a:ext cx="8735325" cy="955651"/>
          </a:xfrm>
        </p:spPr>
        <p:txBody>
          <a:bodyPr rtlCol="0"/>
          <a:lstStyle/>
          <a:p>
            <a:pPr rtl="0"/>
            <a:r>
              <a:rPr lang="pt-pt">
                <a:solidFill>
                  <a:schemeClr val="accent1"/>
                </a:solidFill>
              </a:rPr>
              <a:t>Milestone 3 - RadarID</a:t>
            </a:r>
          </a:p>
        </p:txBody>
      </p:sp>
      <p:sp>
        <p:nvSpPr>
          <p:cNvPr id="5" name="Subtítulo 4"/>
          <p:cNvSpPr>
            <a:spLocks noGrp="1"/>
          </p:cNvSpPr>
          <p:nvPr>
            <p:ph type="subTitle" idx="1"/>
          </p:nvPr>
        </p:nvSpPr>
        <p:spPr>
          <a:xfrm>
            <a:off x="1067677" y="1241563"/>
            <a:ext cx="6447633" cy="1062373"/>
          </a:xfrm>
        </p:spPr>
        <p:txBody>
          <a:bodyPr vert="horz" lIns="121899" tIns="60949" rIns="121899" bIns="60949" rtlCol="0" anchor="t">
            <a:noAutofit/>
          </a:bodyPr>
          <a:lstStyle/>
          <a:p>
            <a:pPr algn="l"/>
            <a:r>
              <a:rPr lang="pt-PT" b="0" i="0" u="none" strike="noStrike" baseline="0">
                <a:latin typeface="+mj-lt"/>
              </a:rPr>
              <a:t>Radar-</a:t>
            </a:r>
            <a:r>
              <a:rPr lang="pt-PT" b="0" i="0" u="none" strike="noStrike" baseline="0" err="1">
                <a:latin typeface="+mj-lt"/>
              </a:rPr>
              <a:t>Based</a:t>
            </a:r>
            <a:r>
              <a:rPr lang="pt-PT" b="0" i="0" u="none" strike="noStrike" baseline="0">
                <a:latin typeface="+mj-lt"/>
              </a:rPr>
              <a:t> </a:t>
            </a:r>
            <a:r>
              <a:rPr lang="pt-PT" b="0" i="0" u="none" strike="noStrike" baseline="0" err="1">
                <a:latin typeface="+mj-lt"/>
              </a:rPr>
              <a:t>User</a:t>
            </a:r>
            <a:r>
              <a:rPr lang="pt-PT" b="0" i="0" u="none" strike="noStrike" baseline="0">
                <a:latin typeface="+mj-lt"/>
              </a:rPr>
              <a:t> </a:t>
            </a:r>
            <a:r>
              <a:rPr lang="pt-PT" b="0" i="0" u="none" strike="noStrike" baseline="0" err="1">
                <a:latin typeface="+mj-lt"/>
              </a:rPr>
              <a:t>Identification</a:t>
            </a:r>
            <a:r>
              <a:rPr lang="pt-PT" b="0" i="0" u="none" strike="noStrike" baseline="0">
                <a:latin typeface="+mj-lt"/>
              </a:rPr>
              <a:t> in </a:t>
            </a:r>
            <a:r>
              <a:rPr lang="pt-PT" b="0" i="0" u="none" strike="noStrike" baseline="0" err="1">
                <a:latin typeface="+mj-lt"/>
              </a:rPr>
              <a:t>Smart</a:t>
            </a:r>
            <a:r>
              <a:rPr lang="pt-PT">
                <a:latin typeface="+mj-lt"/>
              </a:rPr>
              <a:t> </a:t>
            </a:r>
            <a:r>
              <a:rPr lang="pt-PT" b="0" i="0" u="none" strike="noStrike" baseline="0" err="1">
                <a:latin typeface="+mj-lt"/>
              </a:rPr>
              <a:t>Environments</a:t>
            </a:r>
            <a:endParaRPr lang="pt-pt" err="1">
              <a:latin typeface="+mj-lt"/>
            </a:endParaRPr>
          </a:p>
        </p:txBody>
      </p:sp>
      <p:sp>
        <p:nvSpPr>
          <p:cNvPr id="3" name="CaixaDeTexto 2">
            <a:extLst>
              <a:ext uri="{FF2B5EF4-FFF2-40B4-BE49-F238E27FC236}">
                <a16:creationId xmlns:a16="http://schemas.microsoft.com/office/drawing/2014/main" id="{53582E8A-BB20-82C9-636C-DC46AE6CBA0D}"/>
              </a:ext>
            </a:extLst>
          </p:cNvPr>
          <p:cNvSpPr txBox="1"/>
          <p:nvPr/>
        </p:nvSpPr>
        <p:spPr>
          <a:xfrm>
            <a:off x="1066709" y="3059285"/>
            <a:ext cx="4843256" cy="2585323"/>
          </a:xfrm>
          <a:prstGeom prst="rect">
            <a:avLst/>
          </a:prstGeom>
          <a:noFill/>
        </p:spPr>
        <p:txBody>
          <a:bodyPr wrap="square" lIns="91440" tIns="45720" rIns="91440" bIns="45720" rtlCol="0" anchor="t">
            <a:spAutoFit/>
          </a:bodyPr>
          <a:lstStyle/>
          <a:p>
            <a:r>
              <a:rPr lang="en-US" sz="1800" b="1" u="sng"/>
              <a:t>TEAM 5</a:t>
            </a:r>
            <a:endParaRPr lang="en-US" sz="1800" b="1" u="sng">
              <a:ea typeface="Calibri"/>
              <a:cs typeface="Calibri"/>
            </a:endParaRPr>
          </a:p>
          <a:p>
            <a:r>
              <a:rPr lang="en-US" sz="1800">
                <a:solidFill>
                  <a:schemeClr val="tx1">
                    <a:lumMod val="65000"/>
                    <a:lumOff val="35000"/>
                  </a:schemeClr>
                </a:solidFill>
              </a:rPr>
              <a:t>Francisco Gonçalves</a:t>
            </a:r>
            <a:endParaRPr lang="en-US" sz="1800">
              <a:solidFill>
                <a:schemeClr val="tx1">
                  <a:lumMod val="65000"/>
                  <a:lumOff val="35000"/>
                </a:schemeClr>
              </a:solidFill>
              <a:ea typeface="Calibri"/>
              <a:cs typeface="Calibri"/>
            </a:endParaRPr>
          </a:p>
          <a:p>
            <a:r>
              <a:rPr lang="en-US" sz="1800">
                <a:solidFill>
                  <a:schemeClr val="tx1">
                    <a:lumMod val="65000"/>
                    <a:lumOff val="35000"/>
                  </a:schemeClr>
                </a:solidFill>
              </a:rPr>
              <a:t>Guilherme Santos</a:t>
            </a:r>
            <a:endParaRPr lang="en-US" sz="1800">
              <a:solidFill>
                <a:schemeClr val="tx1">
                  <a:lumMod val="65000"/>
                  <a:lumOff val="35000"/>
                </a:schemeClr>
              </a:solidFill>
              <a:ea typeface="Calibri"/>
              <a:cs typeface="Calibri"/>
            </a:endParaRPr>
          </a:p>
          <a:p>
            <a:r>
              <a:rPr lang="en-US" sz="1800">
                <a:solidFill>
                  <a:schemeClr val="tx1">
                    <a:lumMod val="65000"/>
                    <a:lumOff val="35000"/>
                  </a:schemeClr>
                </a:solidFill>
              </a:rPr>
              <a:t>Hugo Rodrigues</a:t>
            </a:r>
            <a:endParaRPr lang="en-US" sz="1800">
              <a:solidFill>
                <a:schemeClr val="tx1">
                  <a:lumMod val="65000"/>
                  <a:lumOff val="35000"/>
                </a:schemeClr>
              </a:solidFill>
              <a:ea typeface="Calibri"/>
              <a:cs typeface="Calibri"/>
            </a:endParaRPr>
          </a:p>
          <a:p>
            <a:r>
              <a:rPr lang="en-US" sz="1800">
                <a:solidFill>
                  <a:schemeClr val="tx1">
                    <a:lumMod val="65000"/>
                    <a:lumOff val="35000"/>
                  </a:schemeClr>
                </a:solidFill>
              </a:rPr>
              <a:t>João Gaspar</a:t>
            </a:r>
            <a:endParaRPr lang="en-US" sz="1800">
              <a:solidFill>
                <a:schemeClr val="tx1">
                  <a:lumMod val="65000"/>
                  <a:lumOff val="35000"/>
                </a:schemeClr>
              </a:solidFill>
              <a:ea typeface="Calibri"/>
              <a:cs typeface="Calibri"/>
            </a:endParaRPr>
          </a:p>
          <a:p>
            <a:r>
              <a:rPr lang="en-US" sz="1800">
                <a:solidFill>
                  <a:schemeClr val="tx1">
                    <a:lumMod val="65000"/>
                    <a:lumOff val="35000"/>
                  </a:schemeClr>
                </a:solidFill>
              </a:rPr>
              <a:t>Ricardo Dias</a:t>
            </a:r>
            <a:endParaRPr lang="en-US" sz="1800">
              <a:solidFill>
                <a:schemeClr val="tx1">
                  <a:lumMod val="65000"/>
                  <a:lumOff val="35000"/>
                </a:schemeClr>
              </a:solidFill>
              <a:ea typeface="Calibri"/>
              <a:cs typeface="Calibri"/>
            </a:endParaRPr>
          </a:p>
          <a:p>
            <a:r>
              <a:rPr lang="en-US" sz="1800" err="1">
                <a:solidFill>
                  <a:schemeClr val="tx1">
                    <a:lumMod val="65000"/>
                    <a:lumOff val="35000"/>
                  </a:schemeClr>
                </a:solidFill>
              </a:rPr>
              <a:t>Sérgio</a:t>
            </a:r>
            <a:r>
              <a:rPr lang="en-US" sz="1800">
                <a:solidFill>
                  <a:schemeClr val="tx1">
                    <a:lumMod val="65000"/>
                    <a:lumOff val="35000"/>
                  </a:schemeClr>
                </a:solidFill>
              </a:rPr>
              <a:t> Correia</a:t>
            </a:r>
            <a:endParaRPr lang="en-US" sz="1800">
              <a:solidFill>
                <a:schemeClr val="tx1">
                  <a:lumMod val="65000"/>
                  <a:lumOff val="35000"/>
                </a:schemeClr>
              </a:solidFill>
              <a:ea typeface="Calibri"/>
              <a:cs typeface="Calibri"/>
            </a:endParaRPr>
          </a:p>
          <a:p>
            <a:endParaRPr lang="en-US" sz="1800">
              <a:solidFill>
                <a:schemeClr val="tx1">
                  <a:lumMod val="65000"/>
                  <a:lumOff val="35000"/>
                </a:schemeClr>
              </a:solidFill>
              <a:ea typeface="Calibri"/>
              <a:cs typeface="Calibri"/>
            </a:endParaRPr>
          </a:p>
          <a:p>
            <a:r>
              <a:rPr lang="pt-PT" sz="1800" b="0" i="0" u="none" strike="noStrike" baseline="0" err="1"/>
              <a:t>Supervised</a:t>
            </a:r>
            <a:r>
              <a:rPr lang="pt-PT" sz="1800" b="0" i="0" u="none" strike="noStrike" baseline="0"/>
              <a:t> </a:t>
            </a:r>
            <a:r>
              <a:rPr lang="pt-PT" sz="1800" b="0" i="0" u="none" strike="noStrike" baseline="0" err="1"/>
              <a:t>by</a:t>
            </a:r>
            <a:r>
              <a:rPr lang="pt-PT" sz="1800" b="0" i="0" u="none" strike="noStrike" baseline="0"/>
              <a:t> Dr.ª Ana Rocha, Prof. Samuel Silva</a:t>
            </a:r>
            <a:endParaRPr lang="pt-PT" sz="1800">
              <a:ea typeface="Calibri"/>
              <a:cs typeface="Calibri"/>
            </a:endParaRPr>
          </a:p>
        </p:txBody>
      </p:sp>
      <p:pic>
        <p:nvPicPr>
          <p:cNvPr id="13" name="Imagem 12" descr="Uma imagem com círculo, captura de ecrã&#10;&#10;Descrição gerada automaticamente">
            <a:extLst>
              <a:ext uri="{FF2B5EF4-FFF2-40B4-BE49-F238E27FC236}">
                <a16:creationId xmlns:a16="http://schemas.microsoft.com/office/drawing/2014/main" id="{FDD34DFD-25BF-1965-1235-84D3C6DE6F7E}"/>
              </a:ext>
            </a:extLst>
          </p:cNvPr>
          <p:cNvPicPr>
            <a:picLocks noChangeAspect="1"/>
          </p:cNvPicPr>
          <p:nvPr/>
        </p:nvPicPr>
        <p:blipFill>
          <a:blip r:embed="rId4"/>
          <a:stretch>
            <a:fillRect/>
          </a:stretch>
        </p:blipFill>
        <p:spPr>
          <a:xfrm>
            <a:off x="7044489" y="1988406"/>
            <a:ext cx="3159727" cy="3162246"/>
          </a:xfrm>
          <a:prstGeom prst="rect">
            <a:avLst/>
          </a:prstGeom>
        </p:spPr>
      </p:pic>
      <p:sp>
        <p:nvSpPr>
          <p:cNvPr id="4" name="Subtitle 2">
            <a:extLst>
              <a:ext uri="{FF2B5EF4-FFF2-40B4-BE49-F238E27FC236}">
                <a16:creationId xmlns:a16="http://schemas.microsoft.com/office/drawing/2014/main" id="{30E6CB97-CB88-3A32-4BCE-58F16522B3A7}"/>
              </a:ext>
            </a:extLst>
          </p:cNvPr>
          <p:cNvSpPr txBox="1">
            <a:spLocks/>
          </p:cNvSpPr>
          <p:nvPr/>
        </p:nvSpPr>
        <p:spPr>
          <a:xfrm>
            <a:off x="9930823" y="6414638"/>
            <a:ext cx="4941770" cy="396660"/>
          </a:xfrm>
          <a:prstGeom prst="rect">
            <a:avLst/>
          </a:prstGeom>
        </p:spPr>
        <p:txBody>
          <a:bodyPr vert="horz" lIns="121899" tIns="60949" rIns="121899" bIns="60949" rtlCol="0">
            <a:normAutofit/>
          </a:bodyPr>
          <a:lstStyle>
            <a:lvl1pPr marL="0" indent="0" algn="l" defTabSz="1218987" rtl="0" eaLnBrk="1" latinLnBrk="0" hangingPunct="1">
              <a:lnSpc>
                <a:spcPct val="90000"/>
              </a:lnSpc>
              <a:spcBef>
                <a:spcPts val="0"/>
              </a:spcBef>
              <a:buClr>
                <a:schemeClr val="accent1"/>
              </a:buClr>
              <a:buSzPct val="100000"/>
              <a:buFont typeface="Arial" pitchFamily="34" charset="0"/>
              <a:buNone/>
              <a:defRPr sz="2800" kern="1200" cap="all" spc="200" baseline="0">
                <a:solidFill>
                  <a:schemeClr val="accent1"/>
                </a:solidFill>
                <a:latin typeface="+mn-lt"/>
                <a:ea typeface="+mn-ea"/>
                <a:cs typeface="+mn-cs"/>
              </a:defRPr>
            </a:lvl1pPr>
            <a:lvl2pPr marL="609493" indent="0" algn="ctr" defTabSz="1218987" rtl="0" eaLnBrk="1" latinLnBrk="0" hangingPunct="1">
              <a:lnSpc>
                <a:spcPct val="90000"/>
              </a:lnSpc>
              <a:spcBef>
                <a:spcPts val="800"/>
              </a:spcBef>
              <a:buClr>
                <a:schemeClr val="accent1"/>
              </a:buClr>
              <a:buSzPct val="80000"/>
              <a:buFont typeface="Arial" pitchFamily="34" charset="0"/>
              <a:buNone/>
              <a:defRPr sz="2400" kern="1200">
                <a:solidFill>
                  <a:schemeClr val="tx1">
                    <a:tint val="75000"/>
                  </a:schemeClr>
                </a:solidFill>
                <a:latin typeface="+mn-lt"/>
                <a:ea typeface="+mn-ea"/>
                <a:cs typeface="+mn-cs"/>
              </a:defRPr>
            </a:lvl2pPr>
            <a:lvl3pPr marL="1218987"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3pPr>
            <a:lvl4pPr marL="1828480"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4pPr>
            <a:lvl5pPr marL="2437973"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5pPr>
            <a:lvl6pPr marL="3047467"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6pPr>
            <a:lvl7pPr marL="3656960" indent="0" algn="ctr" defTabSz="1218987" rtl="0" eaLnBrk="1" latinLnBrk="0" hangingPunct="1">
              <a:lnSpc>
                <a:spcPct val="90000"/>
              </a:lnSpc>
              <a:spcBef>
                <a:spcPts val="800"/>
              </a:spcBef>
              <a:buClr>
                <a:schemeClr val="accent1"/>
              </a:buClr>
              <a:buSzPct val="80000"/>
              <a:buFont typeface="Arial" pitchFamily="34" charset="0"/>
              <a:buNone/>
              <a:defRPr sz="2000" kern="1200">
                <a:solidFill>
                  <a:schemeClr val="tx1">
                    <a:tint val="75000"/>
                  </a:schemeClr>
                </a:solidFill>
                <a:latin typeface="+mn-lt"/>
                <a:ea typeface="+mn-ea"/>
                <a:cs typeface="+mn-cs"/>
              </a:defRPr>
            </a:lvl7pPr>
            <a:lvl8pPr marL="4266453" indent="0" algn="ctr" defTabSz="1218987" rtl="0" eaLnBrk="1" latinLnBrk="0" hangingPunct="1">
              <a:lnSpc>
                <a:spcPct val="90000"/>
              </a:lnSpc>
              <a:spcBef>
                <a:spcPts val="800"/>
              </a:spcBef>
              <a:buClr>
                <a:schemeClr val="accent1"/>
              </a:buClr>
              <a:buSzPct val="80000"/>
              <a:buFont typeface="Arial" pitchFamily="34" charset="0"/>
              <a:buNone/>
              <a:defRPr sz="2000" kern="1200" baseline="0">
                <a:solidFill>
                  <a:schemeClr val="tx1">
                    <a:tint val="75000"/>
                  </a:schemeClr>
                </a:solidFill>
                <a:latin typeface="+mn-lt"/>
                <a:ea typeface="+mn-ea"/>
                <a:cs typeface="+mn-cs"/>
              </a:defRPr>
            </a:lvl8pPr>
            <a:lvl9pPr marL="4875947" indent="0" algn="ctr" defTabSz="1218987" rtl="0" eaLnBrk="1" latinLnBrk="0" hangingPunct="1">
              <a:lnSpc>
                <a:spcPct val="90000"/>
              </a:lnSpc>
              <a:spcBef>
                <a:spcPts val="800"/>
              </a:spcBef>
              <a:buClr>
                <a:schemeClr val="accent1"/>
              </a:buClr>
              <a:buSzPct val="80000"/>
              <a:buFont typeface="Arial" pitchFamily="34" charset="0"/>
              <a:buNone/>
              <a:defRPr sz="2000" kern="1200" baseline="0">
                <a:solidFill>
                  <a:schemeClr val="tx1">
                    <a:tint val="75000"/>
                  </a:schemeClr>
                </a:solidFill>
                <a:latin typeface="+mn-lt"/>
                <a:ea typeface="+mn-ea"/>
                <a:cs typeface="+mn-cs"/>
              </a:defRPr>
            </a:lvl9pPr>
          </a:lstStyle>
          <a:p>
            <a:r>
              <a:rPr lang="en-US" sz="1700">
                <a:solidFill>
                  <a:schemeClr val="tx1"/>
                </a:solidFill>
              </a:rPr>
              <a:t>PECI – 2023/2024</a:t>
            </a:r>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1218883" y="274637"/>
            <a:ext cx="10360501" cy="1223963"/>
          </a:xfrm>
        </p:spPr>
        <p:txBody>
          <a:bodyPr vert="horz" lIns="121899" tIns="60949" rIns="121899" bIns="60949" rtlCol="0" anchor="b">
            <a:normAutofit/>
          </a:bodyPr>
          <a:lstStyle/>
          <a:p>
            <a:r>
              <a:rPr lang="pt-pt">
                <a:solidFill>
                  <a:schemeClr val="accent1"/>
                </a:solidFill>
              </a:rPr>
              <a:t>Online Pipeline</a:t>
            </a:r>
          </a:p>
        </p:txBody>
      </p:sp>
      <p:sp>
        <p:nvSpPr>
          <p:cNvPr id="4" name="CaixaDeTexto 3">
            <a:extLst>
              <a:ext uri="{FF2B5EF4-FFF2-40B4-BE49-F238E27FC236}">
                <a16:creationId xmlns:a16="http://schemas.microsoft.com/office/drawing/2014/main" id="{77FC76DE-61BA-565C-7BF3-29F5FB6671E6}"/>
              </a:ext>
            </a:extLst>
          </p:cNvPr>
          <p:cNvSpPr txBox="1"/>
          <p:nvPr/>
        </p:nvSpPr>
        <p:spPr>
          <a:xfrm>
            <a:off x="1308461" y="1773952"/>
            <a:ext cx="5078677" cy="4465320"/>
          </a:xfrm>
          <a:prstGeom prst="rect">
            <a:avLst/>
          </a:prstGeom>
        </p:spPr>
        <p:txBody>
          <a:bodyPr vert="horz" lIns="121899" tIns="60949" rIns="121899" bIns="60949" rtlCol="0" anchor="t">
            <a:normAutofit/>
          </a:bodyPr>
          <a:lstStyle/>
          <a:p>
            <a:pPr algn="just">
              <a:lnSpc>
                <a:spcPct val="90000"/>
              </a:lnSpc>
              <a:spcBef>
                <a:spcPts val="1600"/>
              </a:spcBef>
              <a:buClr>
                <a:schemeClr val="accent1"/>
              </a:buClr>
              <a:buSzPct val="100000"/>
            </a:pPr>
            <a:r>
              <a:rPr lang="en-US" sz="2000">
                <a:effectLst/>
              </a:rPr>
              <a:t>The User ID Modality leverages MQTT and </a:t>
            </a:r>
            <a:r>
              <a:rPr lang="en-US" sz="2000" err="1">
                <a:effectLst/>
              </a:rPr>
              <a:t>Mosquitto</a:t>
            </a:r>
            <a:r>
              <a:rPr lang="en-US" sz="2000">
                <a:effectLst/>
              </a:rPr>
              <a:t> for online communication between the various modules, allowing them to be deployed in different computing units if needed.​</a:t>
            </a:r>
            <a:endParaRPr lang="en-US">
              <a:ea typeface="Calibri"/>
              <a:cs typeface="Calibri"/>
            </a:endParaRPr>
          </a:p>
        </p:txBody>
      </p:sp>
      <p:pic>
        <p:nvPicPr>
          <p:cNvPr id="7" name="Imagem 6">
            <a:extLst>
              <a:ext uri="{FF2B5EF4-FFF2-40B4-BE49-F238E27FC236}">
                <a16:creationId xmlns:a16="http://schemas.microsoft.com/office/drawing/2014/main" id="{4619F322-5AAC-4584-DC1B-54DF3C70F7F0}"/>
              </a:ext>
            </a:extLst>
          </p:cNvPr>
          <p:cNvPicPr>
            <a:picLocks noChangeAspect="1"/>
          </p:cNvPicPr>
          <p:nvPr/>
        </p:nvPicPr>
        <p:blipFill rotWithShape="1">
          <a:blip r:embed="rId2">
            <a:extLst>
              <a:ext uri="{28A0092B-C50C-407E-A947-70E740481C1C}">
                <a14:useLocalDpi xmlns:a14="http://schemas.microsoft.com/office/drawing/2010/main" val="0"/>
              </a:ext>
            </a:extLst>
          </a:blip>
          <a:srcRect l="17997" t="25594" r="47492" b="42993"/>
          <a:stretch/>
        </p:blipFill>
        <p:spPr>
          <a:xfrm>
            <a:off x="1536556" y="3372962"/>
            <a:ext cx="4619010" cy="2060294"/>
          </a:xfrm>
          <a:prstGeom prst="rect">
            <a:avLst/>
          </a:prstGeom>
          <a:noFill/>
        </p:spPr>
      </p:pic>
      <p:pic>
        <p:nvPicPr>
          <p:cNvPr id="1026" name="Picture 2">
            <a:extLst>
              <a:ext uri="{FF2B5EF4-FFF2-40B4-BE49-F238E27FC236}">
                <a16:creationId xmlns:a16="http://schemas.microsoft.com/office/drawing/2014/main" id="{536BFEA0-5D5D-E622-80D7-2F3E16EBE7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4515" y="1146026"/>
            <a:ext cx="4932190" cy="12558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clipse Mosquitto">
            <a:extLst>
              <a:ext uri="{FF2B5EF4-FFF2-40B4-BE49-F238E27FC236}">
                <a16:creationId xmlns:a16="http://schemas.microsoft.com/office/drawing/2014/main" id="{42AF72BE-A719-3E6F-9385-1904FB70BA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7629" y="2796957"/>
            <a:ext cx="4729076" cy="95262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āho (verb) to broadcast, make widely known, announce, disseminate, transmit (via the Maori dictionary) ">
            <a:extLst>
              <a:ext uri="{FF2B5EF4-FFF2-40B4-BE49-F238E27FC236}">
                <a16:creationId xmlns:a16="http://schemas.microsoft.com/office/drawing/2014/main" id="{9ABFF400-D7F4-5D84-E919-9404D27855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37167" y="4006612"/>
            <a:ext cx="3810000" cy="1200150"/>
          </a:xfrm>
          <a:prstGeom prst="rect">
            <a:avLst/>
          </a:prstGeom>
          <a:noFill/>
          <a:extLst>
            <a:ext uri="{909E8E84-426E-40DD-AFC4-6F175D3DCCD1}">
              <a14:hiddenFill xmlns:a14="http://schemas.microsoft.com/office/drawing/2010/main">
                <a:solidFill>
                  <a:srgbClr val="FFFFFF"/>
                </a:solidFill>
              </a14:hiddenFill>
            </a:ext>
          </a:extLst>
        </p:spPr>
      </p:pic>
      <p:sp>
        <p:nvSpPr>
          <p:cNvPr id="9" name="Marcador de Posição do Número do Diapositivo 1">
            <a:extLst>
              <a:ext uri="{FF2B5EF4-FFF2-40B4-BE49-F238E27FC236}">
                <a16:creationId xmlns:a16="http://schemas.microsoft.com/office/drawing/2014/main" id="{200DFCF6-4401-A072-C996-33AF81988C55}"/>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10</a:t>
            </a:fld>
            <a:endParaRPr lang="pt-PT"/>
          </a:p>
        </p:txBody>
      </p:sp>
      <p:sp>
        <p:nvSpPr>
          <p:cNvPr id="10" name="Marcador de Posição do Rodapé 6">
            <a:extLst>
              <a:ext uri="{FF2B5EF4-FFF2-40B4-BE49-F238E27FC236}">
                <a16:creationId xmlns:a16="http://schemas.microsoft.com/office/drawing/2014/main" id="{0BB07464-39D8-DD06-CC6F-7FE96AC62C34}"/>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3977108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808405-BE5B-55E9-1230-D7A405589AE3}"/>
              </a:ext>
            </a:extLst>
          </p:cNvPr>
          <p:cNvSpPr>
            <a:spLocks noGrp="1"/>
          </p:cNvSpPr>
          <p:nvPr>
            <p:ph type="title"/>
          </p:nvPr>
        </p:nvSpPr>
        <p:spPr>
          <a:xfrm>
            <a:off x="1291632" y="-485597"/>
            <a:ext cx="10360501" cy="1223963"/>
          </a:xfrm>
        </p:spPr>
        <p:txBody>
          <a:bodyPr/>
          <a:lstStyle/>
          <a:p>
            <a:r>
              <a:rPr lang="pt-PT" err="1">
                <a:solidFill>
                  <a:schemeClr val="accent1"/>
                </a:solidFill>
                <a:cs typeface="Calibri"/>
              </a:rPr>
              <a:t>Demonstration</a:t>
            </a:r>
            <a:endParaRPr lang="pt-PT">
              <a:solidFill>
                <a:schemeClr val="accent1"/>
              </a:solidFill>
            </a:endParaRPr>
          </a:p>
        </p:txBody>
      </p:sp>
      <p:sp>
        <p:nvSpPr>
          <p:cNvPr id="5" name="Marcador de Posição do Número do Diapositivo 1">
            <a:extLst>
              <a:ext uri="{FF2B5EF4-FFF2-40B4-BE49-F238E27FC236}">
                <a16:creationId xmlns:a16="http://schemas.microsoft.com/office/drawing/2014/main" id="{2D27651A-28A1-CF7F-259F-219DB8AA9444}"/>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11</a:t>
            </a:fld>
            <a:endParaRPr lang="pt-PT"/>
          </a:p>
        </p:txBody>
      </p:sp>
      <p:sp>
        <p:nvSpPr>
          <p:cNvPr id="6" name="Marcador de Posição do Rodapé 6">
            <a:extLst>
              <a:ext uri="{FF2B5EF4-FFF2-40B4-BE49-F238E27FC236}">
                <a16:creationId xmlns:a16="http://schemas.microsoft.com/office/drawing/2014/main" id="{E8FE0666-E562-A59D-B1A1-9E2D4D75BDFA}"/>
              </a:ext>
            </a:extLst>
          </p:cNvPr>
          <p:cNvSpPr>
            <a:spLocks noGrp="1"/>
          </p:cNvSpPr>
          <p:nvPr>
            <p:ph type="ftr" sz="quarter" idx="11"/>
          </p:nvPr>
        </p:nvSpPr>
        <p:spPr>
          <a:xfrm>
            <a:off x="4823855" y="6296973"/>
            <a:ext cx="2543175" cy="365125"/>
          </a:xfrm>
        </p:spPr>
        <p:txBody>
          <a:bodyPr/>
          <a:lstStyle/>
          <a:p>
            <a:r>
              <a:rPr lang="en-US"/>
              <a:t>RadarID</a:t>
            </a:r>
          </a:p>
        </p:txBody>
      </p:sp>
      <p:pic>
        <p:nvPicPr>
          <p:cNvPr id="4" name="video_radarid">
            <a:hlinkClick r:id="" action="ppaction://media"/>
            <a:extLst>
              <a:ext uri="{FF2B5EF4-FFF2-40B4-BE49-F238E27FC236}">
                <a16:creationId xmlns:a16="http://schemas.microsoft.com/office/drawing/2014/main" id="{EA453205-F2B6-AEAB-320A-0FEC1B31570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54835" y="750619"/>
            <a:ext cx="9709150" cy="5486400"/>
          </a:xfrm>
          <a:prstGeom prst="rect">
            <a:avLst/>
          </a:prstGeom>
        </p:spPr>
      </p:pic>
    </p:spTree>
    <p:extLst>
      <p:ext uri="{BB962C8B-B14F-4D97-AF65-F5344CB8AC3E}">
        <p14:creationId xmlns:p14="http://schemas.microsoft.com/office/powerpoint/2010/main" val="992548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extLst>
    <p:ext uri="{6950BFC3-D8DA-4A85-94F7-54DA5524770B}">
      <p188:commentRel xmlns:p188="http://schemas.microsoft.com/office/powerpoint/2018/8/main" r:id="rId4"/>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EA2CA3-5A5C-2AD0-0221-30641F136624}"/>
              </a:ext>
            </a:extLst>
          </p:cNvPr>
          <p:cNvSpPr>
            <a:spLocks noGrp="1"/>
          </p:cNvSpPr>
          <p:nvPr>
            <p:ph type="title"/>
          </p:nvPr>
        </p:nvSpPr>
        <p:spPr>
          <a:xfrm>
            <a:off x="1218883" y="274637"/>
            <a:ext cx="10360501" cy="1223963"/>
          </a:xfrm>
        </p:spPr>
        <p:txBody>
          <a:bodyPr vert="horz" lIns="121899" tIns="60949" rIns="121899" bIns="60949" rtlCol="0" anchor="b">
            <a:normAutofit/>
          </a:bodyPr>
          <a:lstStyle/>
          <a:p>
            <a:r>
              <a:rPr lang="pt-PT">
                <a:solidFill>
                  <a:schemeClr val="accent1"/>
                </a:solidFill>
              </a:rPr>
              <a:t>Next steps</a:t>
            </a:r>
          </a:p>
        </p:txBody>
      </p:sp>
      <p:sp>
        <p:nvSpPr>
          <p:cNvPr id="4" name="CaixaDeTexto 3">
            <a:extLst>
              <a:ext uri="{FF2B5EF4-FFF2-40B4-BE49-F238E27FC236}">
                <a16:creationId xmlns:a16="http://schemas.microsoft.com/office/drawing/2014/main" id="{8D00C7BB-7FB2-EA74-76D6-56491C23BE77}"/>
              </a:ext>
            </a:extLst>
          </p:cNvPr>
          <p:cNvSpPr txBox="1"/>
          <p:nvPr/>
        </p:nvSpPr>
        <p:spPr>
          <a:xfrm>
            <a:off x="1218883" y="1716471"/>
            <a:ext cx="6267830" cy="4455729"/>
          </a:xfrm>
          <a:prstGeom prst="rect">
            <a:avLst/>
          </a:prstGeom>
        </p:spPr>
        <p:txBody>
          <a:bodyPr vert="horz" lIns="121899" tIns="60949" rIns="121899" bIns="60949" rtlCol="0" anchor="t">
            <a:normAutofit/>
          </a:bodyPr>
          <a:lstStyle/>
          <a:p>
            <a:pPr marL="304165" indent="-304165" algn="just">
              <a:lnSpc>
                <a:spcPct val="90000"/>
              </a:lnSpc>
              <a:spcBef>
                <a:spcPts val="1600"/>
              </a:spcBef>
              <a:buClr>
                <a:schemeClr val="accent1"/>
              </a:buClr>
              <a:buSzPct val="100000"/>
              <a:buFont typeface="Arial" pitchFamily="34" charset="0"/>
              <a:buChar char="•"/>
            </a:pPr>
            <a:r>
              <a:rPr lang="en-US" sz="2000"/>
              <a:t>Multiple tests to develop the model for subject identification, enabling us to build the </a:t>
            </a:r>
            <a:r>
              <a:rPr lang="en-US" sz="2000" b="1" u="sng"/>
              <a:t>Subject Identification</a:t>
            </a:r>
            <a:r>
              <a:rPr lang="en-US" sz="2000" b="1"/>
              <a:t> Module</a:t>
            </a:r>
            <a:endParaRPr lang="en-US" sz="2000">
              <a:ea typeface="Calibri"/>
              <a:cs typeface="Calibri"/>
            </a:endParaRPr>
          </a:p>
          <a:p>
            <a:pPr marL="304165" indent="-304165" algn="just">
              <a:lnSpc>
                <a:spcPct val="90000"/>
              </a:lnSpc>
              <a:spcBef>
                <a:spcPts val="1600"/>
              </a:spcBef>
              <a:buClr>
                <a:schemeClr val="accent1"/>
              </a:buClr>
              <a:buSzPct val="100000"/>
              <a:buFont typeface="Arial" pitchFamily="34" charset="0"/>
              <a:buChar char="•"/>
            </a:pPr>
            <a:r>
              <a:rPr lang="en-US" sz="2000"/>
              <a:t>This entails different aspects:</a:t>
            </a:r>
            <a:endParaRPr lang="pt-PT"/>
          </a:p>
          <a:p>
            <a:pPr marL="913130" lvl="1" indent="-304165" algn="just">
              <a:lnSpc>
                <a:spcPct val="90000"/>
              </a:lnSpc>
              <a:spcBef>
                <a:spcPts val="1600"/>
              </a:spcBef>
              <a:buClr>
                <a:schemeClr val="accent1"/>
              </a:buClr>
              <a:buSzPct val="100000"/>
              <a:buFont typeface="Courier New" pitchFamily="34" charset="0"/>
              <a:buChar char="o"/>
            </a:pPr>
            <a:r>
              <a:rPr lang="en-US" sz="2000"/>
              <a:t>Data acquisition planning (setup, protocol, …)</a:t>
            </a:r>
            <a:endParaRPr lang="pt-PT"/>
          </a:p>
          <a:p>
            <a:pPr marL="913130" lvl="1" indent="-304165" algn="just">
              <a:lnSpc>
                <a:spcPct val="90000"/>
              </a:lnSpc>
              <a:spcBef>
                <a:spcPts val="1600"/>
              </a:spcBef>
              <a:buClr>
                <a:schemeClr val="accent1"/>
              </a:buClr>
              <a:buSzPct val="100000"/>
              <a:buFont typeface="Courier New" pitchFamily="34" charset="0"/>
              <a:buChar char="o"/>
            </a:pPr>
            <a:r>
              <a:rPr lang="en-US" sz="2000"/>
              <a:t>Offline data collection from subjects</a:t>
            </a:r>
            <a:endParaRPr lang="pt-PT"/>
          </a:p>
          <a:p>
            <a:pPr marL="913130" lvl="1" indent="-304165" algn="just">
              <a:lnSpc>
                <a:spcPct val="90000"/>
              </a:lnSpc>
              <a:spcBef>
                <a:spcPts val="1600"/>
              </a:spcBef>
              <a:buClr>
                <a:schemeClr val="accent1"/>
              </a:buClr>
              <a:buSzPct val="100000"/>
              <a:buFont typeface="Courier New" pitchFamily="34" charset="0"/>
              <a:buChar char="o"/>
            </a:pPr>
            <a:r>
              <a:rPr lang="en-US" sz="2000"/>
              <a:t>Dataset generation</a:t>
            </a:r>
            <a:endParaRPr lang="pt-PT"/>
          </a:p>
          <a:p>
            <a:pPr marL="913130" lvl="1" indent="-304165" algn="just">
              <a:lnSpc>
                <a:spcPct val="90000"/>
              </a:lnSpc>
              <a:spcBef>
                <a:spcPts val="1600"/>
              </a:spcBef>
              <a:buClr>
                <a:schemeClr val="accent1"/>
              </a:buClr>
              <a:buSzPct val="100000"/>
              <a:buFont typeface="Courier New" pitchFamily="34" charset="0"/>
              <a:buChar char="o"/>
            </a:pPr>
            <a:r>
              <a:rPr lang="en-US" sz="2000"/>
              <a:t>Model evaluation (transfer learning)</a:t>
            </a:r>
            <a:endParaRPr lang="pt-PT">
              <a:ea typeface="Calibri"/>
              <a:cs typeface="Calibri"/>
            </a:endParaRPr>
          </a:p>
        </p:txBody>
      </p:sp>
      <p:pic>
        <p:nvPicPr>
          <p:cNvPr id="6" name="Imagem 5" descr="Uma imagem com Nota em post-it, Produto em papel, texto, Papel para montagens&#10;&#10;Descrição gerada automaticamente">
            <a:extLst>
              <a:ext uri="{FF2B5EF4-FFF2-40B4-BE49-F238E27FC236}">
                <a16:creationId xmlns:a16="http://schemas.microsoft.com/office/drawing/2014/main" id="{03B4EEDF-ADD6-DBB2-33A9-AAEB05878039}"/>
              </a:ext>
            </a:extLst>
          </p:cNvPr>
          <p:cNvPicPr>
            <a:picLocks noChangeAspect="1"/>
          </p:cNvPicPr>
          <p:nvPr/>
        </p:nvPicPr>
        <p:blipFill>
          <a:blip r:embed="rId2"/>
          <a:stretch>
            <a:fillRect/>
          </a:stretch>
        </p:blipFill>
        <p:spPr>
          <a:xfrm>
            <a:off x="8175835" y="1706880"/>
            <a:ext cx="3114043" cy="3090272"/>
          </a:xfrm>
          <a:prstGeom prst="rect">
            <a:avLst/>
          </a:prstGeom>
          <a:noFill/>
        </p:spPr>
      </p:pic>
      <p:sp>
        <p:nvSpPr>
          <p:cNvPr id="5" name="Marcador de Posição do Número do Diapositivo 1">
            <a:extLst>
              <a:ext uri="{FF2B5EF4-FFF2-40B4-BE49-F238E27FC236}">
                <a16:creationId xmlns:a16="http://schemas.microsoft.com/office/drawing/2014/main" id="{FA18CA3A-2896-D892-1E8F-D51EB621DDD8}"/>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12</a:t>
            </a:fld>
            <a:endParaRPr lang="pt-PT"/>
          </a:p>
        </p:txBody>
      </p:sp>
      <p:sp>
        <p:nvSpPr>
          <p:cNvPr id="7" name="Marcador de Posição do Rodapé 6">
            <a:extLst>
              <a:ext uri="{FF2B5EF4-FFF2-40B4-BE49-F238E27FC236}">
                <a16:creationId xmlns:a16="http://schemas.microsoft.com/office/drawing/2014/main" id="{4BC7EBC3-6005-D600-DD4A-008A23399D8B}"/>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29859567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aixaDeTexto 11">
            <a:extLst>
              <a:ext uri="{FF2B5EF4-FFF2-40B4-BE49-F238E27FC236}">
                <a16:creationId xmlns:a16="http://schemas.microsoft.com/office/drawing/2014/main" id="{C7ACA256-D1FB-DC9B-7E70-7A8B9F9D6920}"/>
              </a:ext>
            </a:extLst>
          </p:cNvPr>
          <p:cNvSpPr txBox="1"/>
          <p:nvPr/>
        </p:nvSpPr>
        <p:spPr>
          <a:xfrm>
            <a:off x="3430116" y="1700808"/>
            <a:ext cx="8208911" cy="2288283"/>
          </a:xfrm>
          <a:prstGeom prst="rect">
            <a:avLst/>
          </a:prstGeom>
        </p:spPr>
        <p:txBody>
          <a:bodyPr vert="horz" lIns="121899" tIns="60949" rIns="121899" bIns="60949" rtlCol="0" anchor="b">
            <a:noAutofit/>
          </a:bodyPr>
          <a:lstStyle/>
          <a:p>
            <a:pPr>
              <a:lnSpc>
                <a:spcPct val="90000"/>
              </a:lnSpc>
              <a:spcBef>
                <a:spcPct val="0"/>
              </a:spcBef>
              <a:spcAft>
                <a:spcPts val="600"/>
              </a:spcAft>
            </a:pPr>
            <a:r>
              <a:rPr lang="en-US" sz="6600">
                <a:latin typeface="Avenir Next LT Pro Light" panose="020B0304020202020204" pitchFamily="34" charset="0"/>
                <a:ea typeface="+mj-ea"/>
                <a:cs typeface="+mj-cs"/>
              </a:rPr>
              <a:t>THANK</a:t>
            </a:r>
            <a:r>
              <a:rPr lang="en-US" sz="9600">
                <a:latin typeface="Avenir Next LT Pro Light" panose="020B0304020202020204" pitchFamily="34" charset="0"/>
                <a:ea typeface="+mj-ea"/>
                <a:cs typeface="+mj-cs"/>
              </a:rPr>
              <a:t> </a:t>
            </a:r>
            <a:r>
              <a:rPr lang="en-US" sz="6600">
                <a:latin typeface="Avenir Next LT Pro Light" panose="020B0304020202020204" pitchFamily="34" charset="0"/>
                <a:ea typeface="+mj-ea"/>
                <a:cs typeface="+mj-cs"/>
              </a:rPr>
              <a:t>YOU!</a:t>
            </a:r>
          </a:p>
        </p:txBody>
      </p:sp>
      <p:sp>
        <p:nvSpPr>
          <p:cNvPr id="3" name="Marcador de Posição do Número do Diapositivo 1">
            <a:extLst>
              <a:ext uri="{FF2B5EF4-FFF2-40B4-BE49-F238E27FC236}">
                <a16:creationId xmlns:a16="http://schemas.microsoft.com/office/drawing/2014/main" id="{52442AB8-8766-40A7-3FCA-382993079552}"/>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13</a:t>
            </a:fld>
            <a:endParaRPr lang="pt-PT"/>
          </a:p>
        </p:txBody>
      </p:sp>
      <p:sp>
        <p:nvSpPr>
          <p:cNvPr id="4" name="Marcador de Posição do Rodapé 6">
            <a:extLst>
              <a:ext uri="{FF2B5EF4-FFF2-40B4-BE49-F238E27FC236}">
                <a16:creationId xmlns:a16="http://schemas.microsoft.com/office/drawing/2014/main" id="{3374B3A4-2AD0-87D7-1EA3-8A841C767AA2}"/>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24439106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pPr rtl="0"/>
            <a:r>
              <a:rPr lang="pt-pt" err="1">
                <a:solidFill>
                  <a:schemeClr val="accent1"/>
                </a:solidFill>
              </a:rPr>
              <a:t>Context</a:t>
            </a:r>
            <a:endParaRPr lang="pt-pt">
              <a:solidFill>
                <a:schemeClr val="accent1"/>
              </a:solidFill>
            </a:endParaRPr>
          </a:p>
        </p:txBody>
      </p:sp>
      <p:sp>
        <p:nvSpPr>
          <p:cNvPr id="3" name="Marcador de Posição de Conteúdo 2">
            <a:extLst>
              <a:ext uri="{FF2B5EF4-FFF2-40B4-BE49-F238E27FC236}">
                <a16:creationId xmlns:a16="http://schemas.microsoft.com/office/drawing/2014/main" id="{3EEA710D-FC88-F4DB-4F21-1B84B2B35D4F}"/>
              </a:ext>
            </a:extLst>
          </p:cNvPr>
          <p:cNvSpPr>
            <a:spLocks noGrp="1"/>
          </p:cNvSpPr>
          <p:nvPr>
            <p:ph idx="1"/>
          </p:nvPr>
        </p:nvSpPr>
        <p:spPr>
          <a:xfrm>
            <a:off x="1247458" y="2392427"/>
            <a:ext cx="10204122" cy="4462272"/>
          </a:xfrm>
        </p:spPr>
        <p:txBody>
          <a:bodyPr vert="horz" lIns="121899" tIns="60949" rIns="121899" bIns="60949" rtlCol="0" anchor="t">
            <a:normAutofit/>
          </a:bodyPr>
          <a:lstStyle/>
          <a:p>
            <a:pPr marL="304165" indent="-304165" algn="just"/>
            <a:r>
              <a:rPr lang="en-US">
                <a:cs typeface="Calibri"/>
              </a:rPr>
              <a:t>Today there’s more smart environments, equipped with sensors that collect data.</a:t>
            </a:r>
          </a:p>
          <a:p>
            <a:pPr marL="304165" indent="-304165" algn="just"/>
            <a:r>
              <a:rPr lang="en-US">
                <a:cs typeface="Calibri"/>
              </a:rPr>
              <a:t>However, this data collection raises privacy and consent concerns.</a:t>
            </a:r>
          </a:p>
          <a:p>
            <a:pPr marL="304165" indent="-304165" algn="just"/>
            <a:r>
              <a:rPr lang="en-US">
                <a:cs typeface="Calibri"/>
              </a:rPr>
              <a:t>It is necessary to establish ethical standards and legal frameworks to ensure the responsible and transparent use of the data collected.</a:t>
            </a:r>
          </a:p>
        </p:txBody>
      </p:sp>
      <p:sp>
        <p:nvSpPr>
          <p:cNvPr id="2" name="Marcador de Posição do Número do Diapositivo 1">
            <a:extLst>
              <a:ext uri="{FF2B5EF4-FFF2-40B4-BE49-F238E27FC236}">
                <a16:creationId xmlns:a16="http://schemas.microsoft.com/office/drawing/2014/main" id="{DEE79995-4694-F528-08AD-41AE9CF4D36B}"/>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2</a:t>
            </a:fld>
            <a:endParaRPr lang="pt-PT"/>
          </a:p>
        </p:txBody>
      </p:sp>
      <p:sp>
        <p:nvSpPr>
          <p:cNvPr id="4" name="Marcador de Posição do Rodapé 6">
            <a:extLst>
              <a:ext uri="{FF2B5EF4-FFF2-40B4-BE49-F238E27FC236}">
                <a16:creationId xmlns:a16="http://schemas.microsoft.com/office/drawing/2014/main" id="{A2751371-C95F-3A25-BC0B-C2BE1C142AA0}"/>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257400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pPr rtl="0"/>
            <a:r>
              <a:rPr lang="pt-pt" err="1">
                <a:solidFill>
                  <a:schemeClr val="accent1"/>
                </a:solidFill>
              </a:rPr>
              <a:t>Objective</a:t>
            </a:r>
            <a:endParaRPr lang="pt-pt">
              <a:solidFill>
                <a:schemeClr val="accent1"/>
              </a:solidFill>
            </a:endParaRPr>
          </a:p>
        </p:txBody>
      </p:sp>
      <p:sp>
        <p:nvSpPr>
          <p:cNvPr id="3" name="Marcador de Posição de Conteúdo 2">
            <a:extLst>
              <a:ext uri="{FF2B5EF4-FFF2-40B4-BE49-F238E27FC236}">
                <a16:creationId xmlns:a16="http://schemas.microsoft.com/office/drawing/2014/main" id="{3EEA710D-FC88-F4DB-4F21-1B84B2B35D4F}"/>
              </a:ext>
            </a:extLst>
          </p:cNvPr>
          <p:cNvSpPr>
            <a:spLocks noGrp="1"/>
          </p:cNvSpPr>
          <p:nvPr>
            <p:ph idx="1"/>
          </p:nvPr>
        </p:nvSpPr>
        <p:spPr>
          <a:xfrm>
            <a:off x="1218883" y="2392427"/>
            <a:ext cx="10204122" cy="4462272"/>
          </a:xfrm>
        </p:spPr>
        <p:txBody>
          <a:bodyPr vert="horz" lIns="121899" tIns="60949" rIns="121899" bIns="60949" rtlCol="0" anchor="t">
            <a:normAutofit/>
          </a:bodyPr>
          <a:lstStyle/>
          <a:p>
            <a:pPr marL="304165" indent="-304165" algn="just"/>
            <a:r>
              <a:rPr lang="en-US"/>
              <a:t>Develop a radar-based solution for human identification, in the context of smart environments, such as smart homes.</a:t>
            </a:r>
            <a:endParaRPr lang="en-US">
              <a:cs typeface="Calibri"/>
            </a:endParaRPr>
          </a:p>
          <a:p>
            <a:pPr marL="608911" lvl="1" indent="-304165" algn="just"/>
            <a:r>
              <a:rPr lang="en-US">
                <a:solidFill>
                  <a:srgbClr val="ECECEC"/>
                </a:solidFill>
                <a:ea typeface="+mn-lt"/>
                <a:cs typeface="+mn-lt"/>
              </a:rPr>
              <a:t>Online identification of a single person from a set of registered users</a:t>
            </a:r>
            <a:endParaRPr lang="en-US">
              <a:solidFill>
                <a:srgbClr val="ECECEC"/>
              </a:solidFill>
              <a:latin typeface="Söhne"/>
              <a:ea typeface="+mn-lt"/>
              <a:cs typeface="+mn-lt"/>
            </a:endParaRPr>
          </a:p>
          <a:p>
            <a:pPr marL="608911" lvl="1" indent="-304165" algn="just"/>
            <a:r>
              <a:rPr lang="en-US">
                <a:solidFill>
                  <a:srgbClr val="ECECEC"/>
                </a:solidFill>
                <a:latin typeface="Söhne"/>
                <a:ea typeface="+mn-lt"/>
                <a:cs typeface="+mn-lt"/>
              </a:rPr>
              <a:t>Proof-of-concept for smart home</a:t>
            </a:r>
            <a:r>
              <a:rPr lang="en-US">
                <a:solidFill>
                  <a:srgbClr val="ECECEC"/>
                </a:solidFill>
                <a:latin typeface="Söhne"/>
                <a:cs typeface="Calibri"/>
              </a:rPr>
              <a:t> applications</a:t>
            </a:r>
          </a:p>
          <a:p>
            <a:pPr marL="913658" lvl="2" indent="-304165" algn="just"/>
            <a:r>
              <a:rPr lang="en-US">
                <a:solidFill>
                  <a:srgbClr val="ECECEC"/>
                </a:solidFill>
                <a:latin typeface="Söhne"/>
                <a:cs typeface="Calibri"/>
              </a:rPr>
              <a:t>Personalized automation</a:t>
            </a:r>
          </a:p>
          <a:p>
            <a:pPr marL="913658" lvl="2" indent="-304165" algn="just"/>
            <a:r>
              <a:rPr lang="en-US">
                <a:solidFill>
                  <a:srgbClr val="ECECEC"/>
                </a:solidFill>
                <a:latin typeface="Söhne"/>
                <a:cs typeface="Calibri"/>
              </a:rPr>
              <a:t>Security</a:t>
            </a:r>
          </a:p>
        </p:txBody>
      </p:sp>
      <p:sp>
        <p:nvSpPr>
          <p:cNvPr id="4" name="Marcador de Posição do Número do Diapositivo 1">
            <a:extLst>
              <a:ext uri="{FF2B5EF4-FFF2-40B4-BE49-F238E27FC236}">
                <a16:creationId xmlns:a16="http://schemas.microsoft.com/office/drawing/2014/main" id="{092A71C3-33AB-5682-414D-8FA545903F18}"/>
              </a:ext>
            </a:extLst>
          </p:cNvPr>
          <p:cNvSpPr txBox="1">
            <a:spLocks/>
          </p:cNvSpPr>
          <p:nvPr/>
        </p:nvSpPr>
        <p:spPr>
          <a:xfrm>
            <a:off x="11579384" y="6241388"/>
            <a:ext cx="1015735" cy="365125"/>
          </a:xfrm>
          <a:prstGeom prst="rect">
            <a:avLst/>
          </a:prstGeom>
        </p:spPr>
        <p:txBody>
          <a:bodyPr vert="horz" lIns="121899" tIns="60949" rIns="121899" bIns="60949" rtlCol="0" anchor="ctr"/>
          <a:lstStyle>
            <a:defPPr rtl="0">
              <a:defRPr lang="pt-pt"/>
            </a:defPPr>
            <a:lvl1pPr marL="0" algn="l" defTabSz="1218987" rtl="0" eaLnBrk="1" latinLnBrk="0" hangingPunct="1">
              <a:defRPr sz="12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fld id="{C014DD1E-5D91-48A3-AD6D-45FBA980D106}" type="slidenum">
              <a:rPr lang="pt-PT" smtClean="0"/>
              <a:pPr/>
              <a:t>3</a:t>
            </a:fld>
            <a:endParaRPr lang="pt-PT"/>
          </a:p>
        </p:txBody>
      </p:sp>
      <p:sp>
        <p:nvSpPr>
          <p:cNvPr id="5" name="Marcador de Posição do Rodapé 6">
            <a:extLst>
              <a:ext uri="{FF2B5EF4-FFF2-40B4-BE49-F238E27FC236}">
                <a16:creationId xmlns:a16="http://schemas.microsoft.com/office/drawing/2014/main" id="{328800AE-BD3E-3122-0034-A50341BCD9C3}"/>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34571611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pt" err="1">
                <a:solidFill>
                  <a:schemeClr val="accent1"/>
                </a:solidFill>
              </a:rPr>
              <a:t>Architecture</a:t>
            </a:r>
            <a:endParaRPr lang="pt-pt">
              <a:solidFill>
                <a:schemeClr val="accent1"/>
              </a:solidFill>
            </a:endParaRPr>
          </a:p>
        </p:txBody>
      </p:sp>
      <p:pic>
        <p:nvPicPr>
          <p:cNvPr id="4" name="Imagem 3">
            <a:extLst>
              <a:ext uri="{FF2B5EF4-FFF2-40B4-BE49-F238E27FC236}">
                <a16:creationId xmlns:a16="http://schemas.microsoft.com/office/drawing/2014/main" id="{0BE666DF-6543-7CA1-6B62-1F07E3F4BD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194214" y="1595228"/>
            <a:ext cx="8411210" cy="4121756"/>
          </a:xfrm>
          <a:prstGeom prst="rect">
            <a:avLst/>
          </a:prstGeom>
        </p:spPr>
      </p:pic>
      <p:sp>
        <p:nvSpPr>
          <p:cNvPr id="5" name="Marcador de Posição do Número do Diapositivo 1">
            <a:extLst>
              <a:ext uri="{FF2B5EF4-FFF2-40B4-BE49-F238E27FC236}">
                <a16:creationId xmlns:a16="http://schemas.microsoft.com/office/drawing/2014/main" id="{F949A35D-9A2F-73B6-0579-59DAC7E5FF3A}"/>
              </a:ext>
            </a:extLst>
          </p:cNvPr>
          <p:cNvSpPr txBox="1">
            <a:spLocks/>
          </p:cNvSpPr>
          <p:nvPr/>
        </p:nvSpPr>
        <p:spPr>
          <a:xfrm>
            <a:off x="12168297" y="6079842"/>
            <a:ext cx="1015735" cy="365125"/>
          </a:xfrm>
          <a:prstGeom prst="rect">
            <a:avLst/>
          </a:prstGeom>
        </p:spPr>
        <p:txBody>
          <a:bodyPr vert="horz" lIns="121899" tIns="60949" rIns="121899" bIns="60949" rtlCol="0" anchor="ctr"/>
          <a:lstStyle>
            <a:defPPr rtl="0">
              <a:defRPr lang="pt-pt"/>
            </a:defPPr>
            <a:lvl1pPr marL="0" algn="l" defTabSz="1218987" rtl="0" eaLnBrk="1" latinLnBrk="0" hangingPunct="1">
              <a:defRPr sz="12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fld id="{C014DD1E-5D91-48A3-AD6D-45FBA980D106}" type="slidenum">
              <a:rPr lang="pt-PT" smtClean="0"/>
              <a:pPr/>
              <a:t>4</a:t>
            </a:fld>
            <a:endParaRPr lang="pt-PT"/>
          </a:p>
        </p:txBody>
      </p:sp>
      <p:sp>
        <p:nvSpPr>
          <p:cNvPr id="6" name="Marcador de Posição do Rodapé 6">
            <a:extLst>
              <a:ext uri="{FF2B5EF4-FFF2-40B4-BE49-F238E27FC236}">
                <a16:creationId xmlns:a16="http://schemas.microsoft.com/office/drawing/2014/main" id="{D74A9DED-B4DF-2BAB-2A33-DA56589137A7}"/>
              </a:ext>
            </a:extLst>
          </p:cNvPr>
          <p:cNvSpPr>
            <a:spLocks noGrp="1"/>
          </p:cNvSpPr>
          <p:nvPr>
            <p:ph type="ftr" sz="quarter" idx="11"/>
          </p:nvPr>
        </p:nvSpPr>
        <p:spPr>
          <a:xfrm>
            <a:off x="4814357" y="6087914"/>
            <a:ext cx="2543175" cy="365125"/>
          </a:xfrm>
        </p:spPr>
        <p:txBody>
          <a:bodyPr/>
          <a:lstStyle/>
          <a:p>
            <a:r>
              <a:rPr lang="en-US"/>
              <a:t>RadarID</a:t>
            </a:r>
          </a:p>
        </p:txBody>
      </p:sp>
    </p:spTree>
    <p:extLst>
      <p:ext uri="{BB962C8B-B14F-4D97-AF65-F5344CB8AC3E}">
        <p14:creationId xmlns:p14="http://schemas.microsoft.com/office/powerpoint/2010/main" val="23419111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r>
              <a:rPr lang="pt-pt">
                <a:solidFill>
                  <a:schemeClr val="accent1"/>
                </a:solidFill>
                <a:ea typeface="Calibri"/>
                <a:cs typeface="Calibri"/>
              </a:rPr>
              <a:t>USER ID MODALITY</a:t>
            </a:r>
          </a:p>
        </p:txBody>
      </p:sp>
      <p:sp>
        <p:nvSpPr>
          <p:cNvPr id="3" name="Marcador de Posição de Conteúdo 2"/>
          <p:cNvSpPr>
            <a:spLocks noGrp="1"/>
          </p:cNvSpPr>
          <p:nvPr>
            <p:ph sz="half" idx="1"/>
          </p:nvPr>
        </p:nvSpPr>
        <p:spPr>
          <a:xfrm>
            <a:off x="1218883" y="2122912"/>
            <a:ext cx="5071372" cy="1100316"/>
          </a:xfrm>
        </p:spPr>
        <p:txBody>
          <a:bodyPr vert="horz" lIns="121899" tIns="60949" rIns="121899" bIns="60949" rtlCol="0" anchor="t">
            <a:noAutofit/>
          </a:bodyPr>
          <a:lstStyle/>
          <a:p>
            <a:pPr marL="342900" indent="-342900" algn="just"/>
            <a:r>
              <a:rPr lang="en-US" sz="1800"/>
              <a:t>The </a:t>
            </a:r>
            <a:r>
              <a:rPr lang="en-US" sz="1800" b="1" u="sng"/>
              <a:t>Data Acquisition</a:t>
            </a:r>
            <a:r>
              <a:rPr lang="en-US" sz="1800" b="1"/>
              <a:t> Module</a:t>
            </a:r>
            <a:r>
              <a:rPr lang="en-US" sz="1800"/>
              <a:t> receives raw radar data, performs the </a:t>
            </a:r>
            <a:r>
              <a:rPr lang="en-US" sz="1800" err="1"/>
              <a:t>parcing</a:t>
            </a:r>
            <a:r>
              <a:rPr lang="en-US" sz="1800"/>
              <a:t> of TLV packages, creates a JSON file and forwards it to the </a:t>
            </a:r>
            <a:r>
              <a:rPr lang="en-US" sz="1800" b="1" u="sng"/>
              <a:t>Filtering</a:t>
            </a:r>
            <a:r>
              <a:rPr lang="en-US" sz="1800" b="1"/>
              <a:t> Module</a:t>
            </a:r>
            <a:r>
              <a:rPr lang="en-US" sz="1800"/>
              <a:t>. </a:t>
            </a:r>
            <a:endParaRPr lang="en-US" sz="1800">
              <a:ea typeface="Calibri"/>
              <a:cs typeface="Calibri"/>
            </a:endParaRPr>
          </a:p>
          <a:p>
            <a:pPr marL="342900" indent="-342900" algn="just"/>
            <a:r>
              <a:rPr lang="en-US" sz="1800">
                <a:ea typeface="Calibri"/>
                <a:cs typeface="Calibri"/>
              </a:rPr>
              <a:t>The Filtering Module then processes and removes noise from the data.</a:t>
            </a:r>
          </a:p>
        </p:txBody>
      </p:sp>
      <p:sp>
        <p:nvSpPr>
          <p:cNvPr id="8" name="Forma livre: Forma 7" descr="Staggered process showing 3 tasks arranged one below the other and two downward pointing arrows are used to indicate progression from first task to second task and second task to third task.">
            <a:extLst>
              <a:ext uri="{FF2B5EF4-FFF2-40B4-BE49-F238E27FC236}">
                <a16:creationId xmlns:a16="http://schemas.microsoft.com/office/drawing/2014/main" id="{9F2AEA5F-B4C1-871B-8871-2A1A6E1B8F23}"/>
              </a:ext>
            </a:extLst>
          </p:cNvPr>
          <p:cNvSpPr/>
          <p:nvPr/>
        </p:nvSpPr>
        <p:spPr>
          <a:xfrm>
            <a:off x="7030516" y="2118043"/>
            <a:ext cx="2843231" cy="664087"/>
          </a:xfrm>
          <a:custGeom>
            <a:avLst/>
            <a:gdLst>
              <a:gd name="connsiteX0" fmla="*/ 0 w 2843231"/>
              <a:gd name="connsiteY0" fmla="*/ 66409 h 664087"/>
              <a:gd name="connsiteX1" fmla="*/ 66409 w 2843231"/>
              <a:gd name="connsiteY1" fmla="*/ 0 h 664087"/>
              <a:gd name="connsiteX2" fmla="*/ 2776822 w 2843231"/>
              <a:gd name="connsiteY2" fmla="*/ 0 h 664087"/>
              <a:gd name="connsiteX3" fmla="*/ 2843231 w 2843231"/>
              <a:gd name="connsiteY3" fmla="*/ 66409 h 664087"/>
              <a:gd name="connsiteX4" fmla="*/ 2843231 w 2843231"/>
              <a:gd name="connsiteY4" fmla="*/ 597678 h 664087"/>
              <a:gd name="connsiteX5" fmla="*/ 2776822 w 2843231"/>
              <a:gd name="connsiteY5" fmla="*/ 664087 h 664087"/>
              <a:gd name="connsiteX6" fmla="*/ 66409 w 2843231"/>
              <a:gd name="connsiteY6" fmla="*/ 664087 h 664087"/>
              <a:gd name="connsiteX7" fmla="*/ 0 w 2843231"/>
              <a:gd name="connsiteY7" fmla="*/ 597678 h 664087"/>
              <a:gd name="connsiteX8" fmla="*/ 0 w 2843231"/>
              <a:gd name="connsiteY8" fmla="*/ 66409 h 66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43231" h="664087">
                <a:moveTo>
                  <a:pt x="0" y="66409"/>
                </a:moveTo>
                <a:cubicBezTo>
                  <a:pt x="0" y="29732"/>
                  <a:pt x="29732" y="0"/>
                  <a:pt x="66409" y="0"/>
                </a:cubicBezTo>
                <a:lnTo>
                  <a:pt x="2776822" y="0"/>
                </a:lnTo>
                <a:cubicBezTo>
                  <a:pt x="2813499" y="0"/>
                  <a:pt x="2843231" y="29732"/>
                  <a:pt x="2843231" y="66409"/>
                </a:cubicBezTo>
                <a:lnTo>
                  <a:pt x="2843231" y="597678"/>
                </a:lnTo>
                <a:cubicBezTo>
                  <a:pt x="2843231" y="634355"/>
                  <a:pt x="2813499" y="664087"/>
                  <a:pt x="2776822" y="664087"/>
                </a:cubicBezTo>
                <a:lnTo>
                  <a:pt x="66409" y="664087"/>
                </a:lnTo>
                <a:cubicBezTo>
                  <a:pt x="29732" y="664087"/>
                  <a:pt x="0" y="634355"/>
                  <a:pt x="0" y="597678"/>
                </a:cubicBezTo>
                <a:lnTo>
                  <a:pt x="0" y="66409"/>
                </a:lnTo>
                <a:close/>
              </a:path>
            </a:pathLst>
          </a:custGeom>
          <a:ln/>
        </p:spPr>
        <p:style>
          <a:lnRef idx="1">
            <a:schemeClr val="accent4"/>
          </a:lnRef>
          <a:fillRef idx="3">
            <a:schemeClr val="accent4"/>
          </a:fillRef>
          <a:effectRef idx="2">
            <a:schemeClr val="accent4"/>
          </a:effectRef>
          <a:fontRef idx="minor">
            <a:schemeClr val="lt1"/>
          </a:fontRef>
        </p:style>
        <p:txBody>
          <a:bodyPr spcFirstLastPara="0" vert="horz" wrap="square" lIns="88030" tIns="88030" rIns="821847" bIns="88030" numCol="1" spcCol="1270" rtlCol="0" anchor="ctr" anchorCtr="0">
            <a:noAutofit/>
          </a:bodyPr>
          <a:lstStyle/>
          <a:p>
            <a:pPr marL="0" lvl="0" indent="0" algn="l" defTabSz="800100" rtl="0">
              <a:lnSpc>
                <a:spcPct val="90000"/>
              </a:lnSpc>
              <a:spcBef>
                <a:spcPct val="0"/>
              </a:spcBef>
              <a:spcAft>
                <a:spcPct val="35000"/>
              </a:spcAft>
              <a:buNone/>
            </a:pPr>
            <a:r>
              <a:rPr lang="pt-pt" sz="1800" kern="1200"/>
              <a:t>Data </a:t>
            </a:r>
            <a:r>
              <a:rPr lang="pt-pt" sz="1800" kern="1200" err="1"/>
              <a:t>Acquisition</a:t>
            </a:r>
            <a:endParaRPr lang="pt-pt" sz="1800" kern="1200"/>
          </a:p>
        </p:txBody>
      </p:sp>
      <p:sp>
        <p:nvSpPr>
          <p:cNvPr id="9" name="Forma livre: Forma 8">
            <a:extLst>
              <a:ext uri="{FF2B5EF4-FFF2-40B4-BE49-F238E27FC236}">
                <a16:creationId xmlns:a16="http://schemas.microsoft.com/office/drawing/2014/main" id="{3C0A54A8-2425-02A5-8927-ACC989FF94A3}"/>
              </a:ext>
            </a:extLst>
          </p:cNvPr>
          <p:cNvSpPr/>
          <p:nvPr/>
        </p:nvSpPr>
        <p:spPr>
          <a:xfrm>
            <a:off x="7268636" y="2902874"/>
            <a:ext cx="2843231" cy="664087"/>
          </a:xfrm>
          <a:custGeom>
            <a:avLst/>
            <a:gdLst>
              <a:gd name="connsiteX0" fmla="*/ 0 w 2843231"/>
              <a:gd name="connsiteY0" fmla="*/ 66409 h 664087"/>
              <a:gd name="connsiteX1" fmla="*/ 66409 w 2843231"/>
              <a:gd name="connsiteY1" fmla="*/ 0 h 664087"/>
              <a:gd name="connsiteX2" fmla="*/ 2776822 w 2843231"/>
              <a:gd name="connsiteY2" fmla="*/ 0 h 664087"/>
              <a:gd name="connsiteX3" fmla="*/ 2843231 w 2843231"/>
              <a:gd name="connsiteY3" fmla="*/ 66409 h 664087"/>
              <a:gd name="connsiteX4" fmla="*/ 2843231 w 2843231"/>
              <a:gd name="connsiteY4" fmla="*/ 597678 h 664087"/>
              <a:gd name="connsiteX5" fmla="*/ 2776822 w 2843231"/>
              <a:gd name="connsiteY5" fmla="*/ 664087 h 664087"/>
              <a:gd name="connsiteX6" fmla="*/ 66409 w 2843231"/>
              <a:gd name="connsiteY6" fmla="*/ 664087 h 664087"/>
              <a:gd name="connsiteX7" fmla="*/ 0 w 2843231"/>
              <a:gd name="connsiteY7" fmla="*/ 597678 h 664087"/>
              <a:gd name="connsiteX8" fmla="*/ 0 w 2843231"/>
              <a:gd name="connsiteY8" fmla="*/ 66409 h 66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43231" h="664087">
                <a:moveTo>
                  <a:pt x="0" y="66409"/>
                </a:moveTo>
                <a:cubicBezTo>
                  <a:pt x="0" y="29732"/>
                  <a:pt x="29732" y="0"/>
                  <a:pt x="66409" y="0"/>
                </a:cubicBezTo>
                <a:lnTo>
                  <a:pt x="2776822" y="0"/>
                </a:lnTo>
                <a:cubicBezTo>
                  <a:pt x="2813499" y="0"/>
                  <a:pt x="2843231" y="29732"/>
                  <a:pt x="2843231" y="66409"/>
                </a:cubicBezTo>
                <a:lnTo>
                  <a:pt x="2843231" y="597678"/>
                </a:lnTo>
                <a:cubicBezTo>
                  <a:pt x="2843231" y="634355"/>
                  <a:pt x="2813499" y="664087"/>
                  <a:pt x="2776822" y="664087"/>
                </a:cubicBezTo>
                <a:lnTo>
                  <a:pt x="66409" y="664087"/>
                </a:lnTo>
                <a:cubicBezTo>
                  <a:pt x="29732" y="664087"/>
                  <a:pt x="0" y="634355"/>
                  <a:pt x="0" y="597678"/>
                </a:cubicBezTo>
                <a:lnTo>
                  <a:pt x="0" y="66409"/>
                </a:lnTo>
                <a:close/>
              </a:path>
            </a:pathLst>
          </a:cu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spcFirstLastPara="0" vert="horz" wrap="square" lIns="88030" tIns="88030" rIns="757808" bIns="88030" numCol="1" spcCol="1270" rtlCol="0" anchor="ctr" anchorCtr="0">
            <a:noAutofit/>
          </a:bodyPr>
          <a:lstStyle/>
          <a:p>
            <a:pPr marL="0" lvl="0" indent="0" algn="l" defTabSz="800100" rtl="0">
              <a:lnSpc>
                <a:spcPct val="90000"/>
              </a:lnSpc>
              <a:spcBef>
                <a:spcPct val="0"/>
              </a:spcBef>
              <a:spcAft>
                <a:spcPct val="35000"/>
              </a:spcAft>
              <a:buNone/>
            </a:pPr>
            <a:r>
              <a:rPr lang="pt-pt" sz="1800" kern="1200" err="1"/>
              <a:t>Filtering</a:t>
            </a:r>
            <a:endParaRPr lang="pt-pt" sz="1800" kern="1200"/>
          </a:p>
        </p:txBody>
      </p:sp>
      <p:sp>
        <p:nvSpPr>
          <p:cNvPr id="10" name="Forma livre: Forma 9" descr="Staggered process showing 3 tasks arranged one below the other and two downward pointing arrows are used to indicate progression from first task to second task and second task to third task.">
            <a:extLst>
              <a:ext uri="{FF2B5EF4-FFF2-40B4-BE49-F238E27FC236}">
                <a16:creationId xmlns:a16="http://schemas.microsoft.com/office/drawing/2014/main" id="{D5DEBA58-58AF-795C-19AC-DC287C797A47}"/>
              </a:ext>
            </a:extLst>
          </p:cNvPr>
          <p:cNvSpPr/>
          <p:nvPr/>
        </p:nvSpPr>
        <p:spPr>
          <a:xfrm>
            <a:off x="7503203" y="3687705"/>
            <a:ext cx="2843231" cy="664087"/>
          </a:xfrm>
          <a:custGeom>
            <a:avLst/>
            <a:gdLst>
              <a:gd name="connsiteX0" fmla="*/ 0 w 2843231"/>
              <a:gd name="connsiteY0" fmla="*/ 66409 h 664087"/>
              <a:gd name="connsiteX1" fmla="*/ 66409 w 2843231"/>
              <a:gd name="connsiteY1" fmla="*/ 0 h 664087"/>
              <a:gd name="connsiteX2" fmla="*/ 2776822 w 2843231"/>
              <a:gd name="connsiteY2" fmla="*/ 0 h 664087"/>
              <a:gd name="connsiteX3" fmla="*/ 2843231 w 2843231"/>
              <a:gd name="connsiteY3" fmla="*/ 66409 h 664087"/>
              <a:gd name="connsiteX4" fmla="*/ 2843231 w 2843231"/>
              <a:gd name="connsiteY4" fmla="*/ 597678 h 664087"/>
              <a:gd name="connsiteX5" fmla="*/ 2776822 w 2843231"/>
              <a:gd name="connsiteY5" fmla="*/ 664087 h 664087"/>
              <a:gd name="connsiteX6" fmla="*/ 66409 w 2843231"/>
              <a:gd name="connsiteY6" fmla="*/ 664087 h 664087"/>
              <a:gd name="connsiteX7" fmla="*/ 0 w 2843231"/>
              <a:gd name="connsiteY7" fmla="*/ 597678 h 664087"/>
              <a:gd name="connsiteX8" fmla="*/ 0 w 2843231"/>
              <a:gd name="connsiteY8" fmla="*/ 66409 h 66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43231" h="664087">
                <a:moveTo>
                  <a:pt x="0" y="66409"/>
                </a:moveTo>
                <a:cubicBezTo>
                  <a:pt x="0" y="29732"/>
                  <a:pt x="29732" y="0"/>
                  <a:pt x="66409" y="0"/>
                </a:cubicBezTo>
                <a:lnTo>
                  <a:pt x="2776822" y="0"/>
                </a:lnTo>
                <a:cubicBezTo>
                  <a:pt x="2813499" y="0"/>
                  <a:pt x="2843231" y="29732"/>
                  <a:pt x="2843231" y="66409"/>
                </a:cubicBezTo>
                <a:lnTo>
                  <a:pt x="2843231" y="597678"/>
                </a:lnTo>
                <a:cubicBezTo>
                  <a:pt x="2843231" y="634355"/>
                  <a:pt x="2813499" y="664087"/>
                  <a:pt x="2776822" y="664087"/>
                </a:cubicBezTo>
                <a:lnTo>
                  <a:pt x="66409" y="664087"/>
                </a:lnTo>
                <a:cubicBezTo>
                  <a:pt x="29732" y="664087"/>
                  <a:pt x="0" y="634355"/>
                  <a:pt x="0" y="597678"/>
                </a:cubicBezTo>
                <a:lnTo>
                  <a:pt x="0" y="66409"/>
                </a:lnTo>
                <a:close/>
              </a:path>
            </a:pathLst>
          </a:cu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spcFirstLastPara="0" vert="horz" wrap="square" lIns="88030" tIns="88030" rIns="754254" bIns="88030" numCol="1" spcCol="1270" rtlCol="0" anchor="ctr" anchorCtr="0">
            <a:noAutofit/>
          </a:bodyPr>
          <a:lstStyle/>
          <a:p>
            <a:pPr marL="0" lvl="0" indent="0" algn="l" defTabSz="800100" rtl="0">
              <a:lnSpc>
                <a:spcPct val="90000"/>
              </a:lnSpc>
              <a:spcBef>
                <a:spcPct val="0"/>
              </a:spcBef>
              <a:spcAft>
                <a:spcPct val="35000"/>
              </a:spcAft>
              <a:buNone/>
            </a:pPr>
            <a:r>
              <a:rPr lang="pt-pt" sz="1800" kern="1200" err="1"/>
              <a:t>Feature</a:t>
            </a:r>
            <a:r>
              <a:rPr lang="pt-pt" sz="1800" kern="1200"/>
              <a:t> </a:t>
            </a:r>
            <a:r>
              <a:rPr lang="pt-pt" sz="1800" kern="1200" err="1"/>
              <a:t>Extraction</a:t>
            </a:r>
            <a:endParaRPr lang="pt-pt" sz="1800" kern="1200"/>
          </a:p>
        </p:txBody>
      </p:sp>
      <p:sp>
        <p:nvSpPr>
          <p:cNvPr id="11" name="Forma livre: Forma 10">
            <a:extLst>
              <a:ext uri="{FF2B5EF4-FFF2-40B4-BE49-F238E27FC236}">
                <a16:creationId xmlns:a16="http://schemas.microsoft.com/office/drawing/2014/main" id="{AB16823B-EE58-1589-C232-C32C14523CA9}"/>
              </a:ext>
            </a:extLst>
          </p:cNvPr>
          <p:cNvSpPr/>
          <p:nvPr/>
        </p:nvSpPr>
        <p:spPr>
          <a:xfrm>
            <a:off x="7741323" y="4472536"/>
            <a:ext cx="2843231" cy="664087"/>
          </a:xfrm>
          <a:custGeom>
            <a:avLst/>
            <a:gdLst>
              <a:gd name="connsiteX0" fmla="*/ 0 w 2843231"/>
              <a:gd name="connsiteY0" fmla="*/ 66409 h 664087"/>
              <a:gd name="connsiteX1" fmla="*/ 66409 w 2843231"/>
              <a:gd name="connsiteY1" fmla="*/ 0 h 664087"/>
              <a:gd name="connsiteX2" fmla="*/ 2776822 w 2843231"/>
              <a:gd name="connsiteY2" fmla="*/ 0 h 664087"/>
              <a:gd name="connsiteX3" fmla="*/ 2843231 w 2843231"/>
              <a:gd name="connsiteY3" fmla="*/ 66409 h 664087"/>
              <a:gd name="connsiteX4" fmla="*/ 2843231 w 2843231"/>
              <a:gd name="connsiteY4" fmla="*/ 597678 h 664087"/>
              <a:gd name="connsiteX5" fmla="*/ 2776822 w 2843231"/>
              <a:gd name="connsiteY5" fmla="*/ 664087 h 664087"/>
              <a:gd name="connsiteX6" fmla="*/ 66409 w 2843231"/>
              <a:gd name="connsiteY6" fmla="*/ 664087 h 664087"/>
              <a:gd name="connsiteX7" fmla="*/ 0 w 2843231"/>
              <a:gd name="connsiteY7" fmla="*/ 597678 h 664087"/>
              <a:gd name="connsiteX8" fmla="*/ 0 w 2843231"/>
              <a:gd name="connsiteY8" fmla="*/ 66409 h 66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43231" h="664087">
                <a:moveTo>
                  <a:pt x="0" y="66409"/>
                </a:moveTo>
                <a:cubicBezTo>
                  <a:pt x="0" y="29732"/>
                  <a:pt x="29732" y="0"/>
                  <a:pt x="66409" y="0"/>
                </a:cubicBezTo>
                <a:lnTo>
                  <a:pt x="2776822" y="0"/>
                </a:lnTo>
                <a:cubicBezTo>
                  <a:pt x="2813499" y="0"/>
                  <a:pt x="2843231" y="29732"/>
                  <a:pt x="2843231" y="66409"/>
                </a:cubicBezTo>
                <a:lnTo>
                  <a:pt x="2843231" y="597678"/>
                </a:lnTo>
                <a:cubicBezTo>
                  <a:pt x="2843231" y="634355"/>
                  <a:pt x="2813499" y="664087"/>
                  <a:pt x="2776822" y="664087"/>
                </a:cubicBezTo>
                <a:lnTo>
                  <a:pt x="66409" y="664087"/>
                </a:lnTo>
                <a:cubicBezTo>
                  <a:pt x="29732" y="664087"/>
                  <a:pt x="0" y="634355"/>
                  <a:pt x="0" y="597678"/>
                </a:cubicBezTo>
                <a:lnTo>
                  <a:pt x="0" y="66409"/>
                </a:lnTo>
                <a:close/>
              </a:path>
            </a:pathLst>
          </a:cu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spcFirstLastPara="0" vert="horz" wrap="square" lIns="88030" tIns="88030" rIns="757808" bIns="88030" numCol="1" spcCol="1270" anchor="ctr" anchorCtr="0">
            <a:noAutofit/>
          </a:bodyPr>
          <a:lstStyle/>
          <a:p>
            <a:pPr marL="0" lvl="0" indent="0" algn="l" defTabSz="800100">
              <a:lnSpc>
                <a:spcPct val="90000"/>
              </a:lnSpc>
              <a:spcBef>
                <a:spcPct val="0"/>
              </a:spcBef>
              <a:spcAft>
                <a:spcPct val="35000"/>
              </a:spcAft>
              <a:buNone/>
            </a:pPr>
            <a:r>
              <a:rPr lang="pt-PT" sz="1800" kern="1200" err="1"/>
              <a:t>Subject</a:t>
            </a:r>
            <a:r>
              <a:rPr lang="pt-PT" sz="1800" kern="1200"/>
              <a:t> Identification</a:t>
            </a:r>
          </a:p>
        </p:txBody>
      </p:sp>
      <p:sp>
        <p:nvSpPr>
          <p:cNvPr id="12" name="Forma livre: Forma 11">
            <a:extLst>
              <a:ext uri="{FF2B5EF4-FFF2-40B4-BE49-F238E27FC236}">
                <a16:creationId xmlns:a16="http://schemas.microsoft.com/office/drawing/2014/main" id="{037D33DB-6F24-2BF1-1DE1-465B69306B03}"/>
              </a:ext>
            </a:extLst>
          </p:cNvPr>
          <p:cNvSpPr/>
          <p:nvPr/>
        </p:nvSpPr>
        <p:spPr>
          <a:xfrm>
            <a:off x="9442090" y="2626673"/>
            <a:ext cx="431657" cy="431657"/>
          </a:xfrm>
          <a:custGeom>
            <a:avLst/>
            <a:gdLst>
              <a:gd name="connsiteX0" fmla="*/ 0 w 431657"/>
              <a:gd name="connsiteY0" fmla="*/ 237411 h 431657"/>
              <a:gd name="connsiteX1" fmla="*/ 97123 w 431657"/>
              <a:gd name="connsiteY1" fmla="*/ 237411 h 431657"/>
              <a:gd name="connsiteX2" fmla="*/ 97123 w 431657"/>
              <a:gd name="connsiteY2" fmla="*/ 0 h 431657"/>
              <a:gd name="connsiteX3" fmla="*/ 334534 w 431657"/>
              <a:gd name="connsiteY3" fmla="*/ 0 h 431657"/>
              <a:gd name="connsiteX4" fmla="*/ 334534 w 431657"/>
              <a:gd name="connsiteY4" fmla="*/ 237411 h 431657"/>
              <a:gd name="connsiteX5" fmla="*/ 431657 w 431657"/>
              <a:gd name="connsiteY5" fmla="*/ 237411 h 431657"/>
              <a:gd name="connsiteX6" fmla="*/ 215829 w 431657"/>
              <a:gd name="connsiteY6" fmla="*/ 431657 h 431657"/>
              <a:gd name="connsiteX7" fmla="*/ 0 w 431657"/>
              <a:gd name="connsiteY7" fmla="*/ 237411 h 4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657" h="431657">
                <a:moveTo>
                  <a:pt x="0" y="237411"/>
                </a:moveTo>
                <a:lnTo>
                  <a:pt x="97123" y="237411"/>
                </a:lnTo>
                <a:lnTo>
                  <a:pt x="97123" y="0"/>
                </a:lnTo>
                <a:lnTo>
                  <a:pt x="334534" y="0"/>
                </a:lnTo>
                <a:lnTo>
                  <a:pt x="334534" y="237411"/>
                </a:lnTo>
                <a:lnTo>
                  <a:pt x="431657" y="237411"/>
                </a:lnTo>
                <a:lnTo>
                  <a:pt x="215829" y="431657"/>
                </a:lnTo>
                <a:lnTo>
                  <a:pt x="0" y="237411"/>
                </a:lnTo>
                <a:close/>
              </a:path>
            </a:pathLst>
          </a:custGeom>
        </p:spPr>
        <p:style>
          <a:lnRef idx="1">
            <a:schemeClr val="accent2">
              <a:tint val="40000"/>
              <a:alpha val="90000"/>
              <a:hueOff val="0"/>
              <a:satOff val="0"/>
              <a:lumOff val="0"/>
              <a:alphaOff val="0"/>
            </a:schemeClr>
          </a:lnRef>
          <a:fillRef idx="1">
            <a:schemeClr val="accent2">
              <a:tint val="40000"/>
              <a:alpha val="90000"/>
              <a:hueOff val="0"/>
              <a:satOff val="0"/>
              <a:lumOff val="0"/>
              <a:alphaOff val="0"/>
            </a:schemeClr>
          </a:fillRef>
          <a:effectRef idx="0">
            <a:schemeClr val="accent2">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121253" tIns="24130" rIns="121253" bIns="130965" numCol="1" spcCol="1270" rtlCol="0" anchor="ctr" anchorCtr="0">
            <a:noAutofit/>
          </a:bodyPr>
          <a:lstStyle/>
          <a:p>
            <a:pPr marL="0" lvl="0" indent="0" algn="ctr" defTabSz="844550" rtl="0">
              <a:lnSpc>
                <a:spcPct val="90000"/>
              </a:lnSpc>
              <a:spcBef>
                <a:spcPct val="0"/>
              </a:spcBef>
              <a:spcAft>
                <a:spcPct val="35000"/>
              </a:spcAft>
              <a:buNone/>
            </a:pPr>
            <a:endParaRPr lang="en-US" sz="1900" kern="1200"/>
          </a:p>
        </p:txBody>
      </p:sp>
      <p:sp>
        <p:nvSpPr>
          <p:cNvPr id="13" name="Forma livre: Forma 12">
            <a:extLst>
              <a:ext uri="{FF2B5EF4-FFF2-40B4-BE49-F238E27FC236}">
                <a16:creationId xmlns:a16="http://schemas.microsoft.com/office/drawing/2014/main" id="{728C1E2E-2F42-4148-FE15-DEEBA0E314AA}"/>
              </a:ext>
            </a:extLst>
          </p:cNvPr>
          <p:cNvSpPr/>
          <p:nvPr/>
        </p:nvSpPr>
        <p:spPr>
          <a:xfrm>
            <a:off x="9680210" y="3411504"/>
            <a:ext cx="431657" cy="431657"/>
          </a:xfrm>
          <a:custGeom>
            <a:avLst/>
            <a:gdLst>
              <a:gd name="connsiteX0" fmla="*/ 0 w 431657"/>
              <a:gd name="connsiteY0" fmla="*/ 237411 h 431657"/>
              <a:gd name="connsiteX1" fmla="*/ 97123 w 431657"/>
              <a:gd name="connsiteY1" fmla="*/ 237411 h 431657"/>
              <a:gd name="connsiteX2" fmla="*/ 97123 w 431657"/>
              <a:gd name="connsiteY2" fmla="*/ 0 h 431657"/>
              <a:gd name="connsiteX3" fmla="*/ 334534 w 431657"/>
              <a:gd name="connsiteY3" fmla="*/ 0 h 431657"/>
              <a:gd name="connsiteX4" fmla="*/ 334534 w 431657"/>
              <a:gd name="connsiteY4" fmla="*/ 237411 h 431657"/>
              <a:gd name="connsiteX5" fmla="*/ 431657 w 431657"/>
              <a:gd name="connsiteY5" fmla="*/ 237411 h 431657"/>
              <a:gd name="connsiteX6" fmla="*/ 215829 w 431657"/>
              <a:gd name="connsiteY6" fmla="*/ 431657 h 431657"/>
              <a:gd name="connsiteX7" fmla="*/ 0 w 431657"/>
              <a:gd name="connsiteY7" fmla="*/ 237411 h 4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657" h="431657">
                <a:moveTo>
                  <a:pt x="0" y="237411"/>
                </a:moveTo>
                <a:lnTo>
                  <a:pt x="97123" y="237411"/>
                </a:lnTo>
                <a:lnTo>
                  <a:pt x="97123" y="0"/>
                </a:lnTo>
                <a:lnTo>
                  <a:pt x="334534" y="0"/>
                </a:lnTo>
                <a:lnTo>
                  <a:pt x="334534" y="237411"/>
                </a:lnTo>
                <a:lnTo>
                  <a:pt x="431657" y="237411"/>
                </a:lnTo>
                <a:lnTo>
                  <a:pt x="215829" y="431657"/>
                </a:lnTo>
                <a:lnTo>
                  <a:pt x="0" y="237411"/>
                </a:lnTo>
                <a:close/>
              </a:path>
            </a:pathLst>
          </a:custGeom>
        </p:spPr>
        <p:style>
          <a:lnRef idx="1">
            <a:schemeClr val="accent3">
              <a:tint val="40000"/>
              <a:alpha val="90000"/>
              <a:hueOff val="0"/>
              <a:satOff val="0"/>
              <a:lumOff val="0"/>
              <a:alphaOff val="0"/>
            </a:schemeClr>
          </a:lnRef>
          <a:fillRef idx="1">
            <a:schemeClr val="accent3">
              <a:tint val="40000"/>
              <a:alpha val="90000"/>
              <a:hueOff val="0"/>
              <a:satOff val="0"/>
              <a:lumOff val="0"/>
              <a:alphaOff val="0"/>
            </a:schemeClr>
          </a:fillRef>
          <a:effectRef idx="0">
            <a:schemeClr val="accent3">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121253" tIns="24130" rIns="121253" bIns="130965" numCol="1" spcCol="1270" rtlCol="0" anchor="ctr" anchorCtr="0">
            <a:noAutofit/>
          </a:bodyPr>
          <a:lstStyle/>
          <a:p>
            <a:pPr marL="0" lvl="0" indent="0" algn="ctr" defTabSz="844550" rtl="0">
              <a:lnSpc>
                <a:spcPct val="90000"/>
              </a:lnSpc>
              <a:spcBef>
                <a:spcPct val="0"/>
              </a:spcBef>
              <a:spcAft>
                <a:spcPct val="35000"/>
              </a:spcAft>
              <a:buNone/>
            </a:pPr>
            <a:endParaRPr lang="en-US" sz="1900" kern="1200"/>
          </a:p>
        </p:txBody>
      </p:sp>
      <p:sp>
        <p:nvSpPr>
          <p:cNvPr id="14" name="Forma livre: Forma 13">
            <a:extLst>
              <a:ext uri="{FF2B5EF4-FFF2-40B4-BE49-F238E27FC236}">
                <a16:creationId xmlns:a16="http://schemas.microsoft.com/office/drawing/2014/main" id="{3EE612DC-8D45-331F-34F9-26AA057D57EF}"/>
              </a:ext>
            </a:extLst>
          </p:cNvPr>
          <p:cNvSpPr/>
          <p:nvPr/>
        </p:nvSpPr>
        <p:spPr>
          <a:xfrm>
            <a:off x="9914777" y="4196336"/>
            <a:ext cx="431657" cy="431657"/>
          </a:xfrm>
          <a:custGeom>
            <a:avLst/>
            <a:gdLst>
              <a:gd name="connsiteX0" fmla="*/ 0 w 431657"/>
              <a:gd name="connsiteY0" fmla="*/ 237411 h 431657"/>
              <a:gd name="connsiteX1" fmla="*/ 97123 w 431657"/>
              <a:gd name="connsiteY1" fmla="*/ 237411 h 431657"/>
              <a:gd name="connsiteX2" fmla="*/ 97123 w 431657"/>
              <a:gd name="connsiteY2" fmla="*/ 0 h 431657"/>
              <a:gd name="connsiteX3" fmla="*/ 334534 w 431657"/>
              <a:gd name="connsiteY3" fmla="*/ 0 h 431657"/>
              <a:gd name="connsiteX4" fmla="*/ 334534 w 431657"/>
              <a:gd name="connsiteY4" fmla="*/ 237411 h 431657"/>
              <a:gd name="connsiteX5" fmla="*/ 431657 w 431657"/>
              <a:gd name="connsiteY5" fmla="*/ 237411 h 431657"/>
              <a:gd name="connsiteX6" fmla="*/ 215829 w 431657"/>
              <a:gd name="connsiteY6" fmla="*/ 431657 h 431657"/>
              <a:gd name="connsiteX7" fmla="*/ 0 w 431657"/>
              <a:gd name="connsiteY7" fmla="*/ 237411 h 431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657" h="431657">
                <a:moveTo>
                  <a:pt x="0" y="237411"/>
                </a:moveTo>
                <a:lnTo>
                  <a:pt x="97123" y="237411"/>
                </a:lnTo>
                <a:lnTo>
                  <a:pt x="97123" y="0"/>
                </a:lnTo>
                <a:lnTo>
                  <a:pt x="334534" y="0"/>
                </a:lnTo>
                <a:lnTo>
                  <a:pt x="334534" y="237411"/>
                </a:lnTo>
                <a:lnTo>
                  <a:pt x="431657" y="237411"/>
                </a:lnTo>
                <a:lnTo>
                  <a:pt x="215829" y="431657"/>
                </a:lnTo>
                <a:lnTo>
                  <a:pt x="0" y="237411"/>
                </a:lnTo>
                <a:close/>
              </a:path>
            </a:pathLst>
          </a:custGeom>
        </p:spPr>
        <p:style>
          <a:lnRef idx="1">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0">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121253" tIns="24130" rIns="121253" bIns="130965" numCol="1" spcCol="1270" rtlCol="0" anchor="ctr" anchorCtr="0">
            <a:noAutofit/>
          </a:bodyPr>
          <a:lstStyle/>
          <a:p>
            <a:pPr marL="0" lvl="0" indent="0" algn="ctr" defTabSz="844550" rtl="0">
              <a:lnSpc>
                <a:spcPct val="90000"/>
              </a:lnSpc>
              <a:spcBef>
                <a:spcPct val="0"/>
              </a:spcBef>
              <a:spcAft>
                <a:spcPct val="35000"/>
              </a:spcAft>
              <a:buNone/>
            </a:pPr>
            <a:endParaRPr lang="en-US" sz="1900" kern="1200"/>
          </a:p>
        </p:txBody>
      </p:sp>
      <p:sp>
        <p:nvSpPr>
          <p:cNvPr id="4" name="Marcador de Posição de Conteúdo 2">
            <a:extLst>
              <a:ext uri="{FF2B5EF4-FFF2-40B4-BE49-F238E27FC236}">
                <a16:creationId xmlns:a16="http://schemas.microsoft.com/office/drawing/2014/main" id="{7169BC06-4F49-7CDA-424D-6670727F9570}"/>
              </a:ext>
            </a:extLst>
          </p:cNvPr>
          <p:cNvSpPr txBox="1">
            <a:spLocks/>
          </p:cNvSpPr>
          <p:nvPr/>
        </p:nvSpPr>
        <p:spPr>
          <a:xfrm>
            <a:off x="1218883" y="3954969"/>
            <a:ext cx="5071372" cy="793187"/>
          </a:xfrm>
          <a:prstGeom prst="rect">
            <a:avLst/>
          </a:prstGeom>
        </p:spPr>
        <p:txBody>
          <a:bodyPr vert="horz" lIns="121899" tIns="60949" rIns="121899" bIns="60949" rtlCol="0" anchor="t">
            <a:no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342900" indent="-342900" algn="just"/>
            <a:r>
              <a:rPr lang="en-US" sz="1800"/>
              <a:t>Subsequently, the file is sent to the </a:t>
            </a:r>
            <a:r>
              <a:rPr lang="en-US" sz="1800" b="1" u="sng"/>
              <a:t>Feature Extraction</a:t>
            </a:r>
            <a:r>
              <a:rPr lang="en-US" sz="1800" b="1"/>
              <a:t> Module</a:t>
            </a:r>
            <a:r>
              <a:rPr lang="en-US" sz="1800"/>
              <a:t>, responsible for extracting multiple features of different types of data.</a:t>
            </a:r>
            <a:endParaRPr lang="pt-pt" sz="1800">
              <a:ea typeface="Calibri"/>
              <a:cs typeface="Calibri"/>
            </a:endParaRPr>
          </a:p>
        </p:txBody>
      </p:sp>
      <p:sp>
        <p:nvSpPr>
          <p:cNvPr id="6" name="Marcador de Posição de Conteúdo 2">
            <a:extLst>
              <a:ext uri="{FF2B5EF4-FFF2-40B4-BE49-F238E27FC236}">
                <a16:creationId xmlns:a16="http://schemas.microsoft.com/office/drawing/2014/main" id="{121C06C7-7932-4584-B647-898DAA054C86}"/>
              </a:ext>
            </a:extLst>
          </p:cNvPr>
          <p:cNvSpPr txBox="1">
            <a:spLocks/>
          </p:cNvSpPr>
          <p:nvPr/>
        </p:nvSpPr>
        <p:spPr>
          <a:xfrm>
            <a:off x="1218883" y="4847165"/>
            <a:ext cx="5071372" cy="793187"/>
          </a:xfrm>
          <a:prstGeom prst="rect">
            <a:avLst/>
          </a:prstGeom>
        </p:spPr>
        <p:txBody>
          <a:bodyPr vert="horz" lIns="121899" tIns="60949" rIns="121899" bIns="60949" rtlCol="0" anchor="t">
            <a:no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342900" indent="-342900" algn="just"/>
            <a:r>
              <a:rPr lang="en-US" sz="1800">
                <a:ea typeface="+mn-lt"/>
                <a:cs typeface="+mn-lt"/>
              </a:rPr>
              <a:t>The generated features are used as input for the Subject Identification Module, which consists of a model that identifies the current user.</a:t>
            </a:r>
            <a:endParaRPr lang="pt-pt" sz="1800">
              <a:ea typeface="+mn-lt"/>
              <a:cs typeface="+mn-lt"/>
            </a:endParaRPr>
          </a:p>
        </p:txBody>
      </p:sp>
      <p:sp>
        <p:nvSpPr>
          <p:cNvPr id="16" name="Marcador de Posição do Número do Diapositivo 1">
            <a:extLst>
              <a:ext uri="{FF2B5EF4-FFF2-40B4-BE49-F238E27FC236}">
                <a16:creationId xmlns:a16="http://schemas.microsoft.com/office/drawing/2014/main" id="{362B146F-3BD3-FA46-19F1-17B9334D7E42}"/>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5</a:t>
            </a:fld>
            <a:endParaRPr lang="pt-PT"/>
          </a:p>
        </p:txBody>
      </p:sp>
      <p:sp>
        <p:nvSpPr>
          <p:cNvPr id="17" name="Marcador de Posição do Rodapé 6">
            <a:extLst>
              <a:ext uri="{FF2B5EF4-FFF2-40B4-BE49-F238E27FC236}">
                <a16:creationId xmlns:a16="http://schemas.microsoft.com/office/drawing/2014/main" id="{42B29318-BE30-5BA3-3875-3072EE784EBA}"/>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41231892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P spid="9" grpId="0" animBg="1"/>
      <p:bldP spid="10" grpId="0" animBg="1"/>
      <p:bldP spid="11" grpId="0" animBg="1"/>
      <p:bldP spid="12" grpId="0" animBg="1"/>
      <p:bldP spid="13" grpId="0" animBg="1"/>
      <p:bldP spid="14" grpId="0" animBg="1"/>
      <p:bldP spid="4" grpId="0"/>
      <p:bldP spid="6" grpId="0"/>
    </p:bldLst>
  </p:timing>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4FB7716-491C-E4CC-65B6-DC8661988457}"/>
              </a:ext>
            </a:extLst>
          </p:cNvPr>
          <p:cNvSpPr>
            <a:spLocks noGrp="1"/>
          </p:cNvSpPr>
          <p:nvPr>
            <p:ph type="title"/>
          </p:nvPr>
        </p:nvSpPr>
        <p:spPr/>
        <p:txBody>
          <a:bodyPr/>
          <a:lstStyle/>
          <a:p>
            <a:r>
              <a:rPr lang="pt-PT">
                <a:solidFill>
                  <a:schemeClr val="accent1"/>
                </a:solidFill>
              </a:rPr>
              <a:t>Data </a:t>
            </a:r>
            <a:r>
              <a:rPr lang="pt-PT" err="1">
                <a:solidFill>
                  <a:schemeClr val="accent1"/>
                </a:solidFill>
              </a:rPr>
              <a:t>Acquisition</a:t>
            </a:r>
            <a:endParaRPr lang="pt-PT">
              <a:solidFill>
                <a:schemeClr val="accent1"/>
              </a:solidFill>
            </a:endParaRPr>
          </a:p>
        </p:txBody>
      </p:sp>
      <p:sp>
        <p:nvSpPr>
          <p:cNvPr id="3" name="Marcador de Posição de Conteúdo 2">
            <a:extLst>
              <a:ext uri="{FF2B5EF4-FFF2-40B4-BE49-F238E27FC236}">
                <a16:creationId xmlns:a16="http://schemas.microsoft.com/office/drawing/2014/main" id="{14E7E7E0-81BE-43AB-7D94-82640B04C3BD}"/>
              </a:ext>
            </a:extLst>
          </p:cNvPr>
          <p:cNvSpPr>
            <a:spLocks noGrp="1"/>
          </p:cNvSpPr>
          <p:nvPr>
            <p:ph sz="half" idx="1"/>
          </p:nvPr>
        </p:nvSpPr>
        <p:spPr>
          <a:xfrm>
            <a:off x="1288071" y="2260179"/>
            <a:ext cx="6243681" cy="4876483"/>
          </a:xfrm>
        </p:spPr>
        <p:txBody>
          <a:bodyPr vert="horz" lIns="121899" tIns="60949" rIns="121899" bIns="60949" rtlCol="0" anchor="t">
            <a:normAutofit/>
          </a:bodyPr>
          <a:lstStyle/>
          <a:p>
            <a:pPr marL="304165" indent="-304165" algn="just"/>
            <a:r>
              <a:rPr lang="en-US" sz="1800" b="1"/>
              <a:t>Serial Configuration</a:t>
            </a:r>
            <a:endParaRPr lang="en-US" sz="1800" b="1">
              <a:ea typeface="Calibri"/>
              <a:cs typeface="Calibri"/>
            </a:endParaRPr>
          </a:p>
          <a:p>
            <a:pPr marL="608965" lvl="1" indent="-231140" algn="just"/>
            <a:r>
              <a:rPr lang="en-US" sz="1800"/>
              <a:t>Establishes communication with radar ports for setup and data retrieval</a:t>
            </a:r>
            <a:endParaRPr lang="en-US" sz="1800">
              <a:ea typeface="Calibri"/>
              <a:cs typeface="Calibri"/>
            </a:endParaRPr>
          </a:p>
          <a:p>
            <a:pPr marL="304165" indent="-304165" algn="just"/>
            <a:r>
              <a:rPr lang="en-US" sz="1800" b="1"/>
              <a:t>Data Acquisition</a:t>
            </a:r>
            <a:endParaRPr lang="en-US" sz="1800" b="1">
              <a:cs typeface="Calibri"/>
            </a:endParaRPr>
          </a:p>
          <a:p>
            <a:pPr marL="608330" lvl="1" indent="-304165" algn="just"/>
            <a:r>
              <a:rPr lang="en-US" sz="1800"/>
              <a:t>Receives and parses incoming data to extract relevant information such as object position and velocity</a:t>
            </a:r>
            <a:endParaRPr lang="en-US" sz="1800">
              <a:ea typeface="Calibri"/>
              <a:cs typeface="Calibri"/>
            </a:endParaRPr>
          </a:p>
          <a:p>
            <a:pPr marL="304165" indent="-304165" algn="just"/>
            <a:endParaRPr lang="en-US" sz="1800" b="1">
              <a:ea typeface="Calibri"/>
              <a:cs typeface="Calibri"/>
            </a:endParaRPr>
          </a:p>
        </p:txBody>
      </p:sp>
      <p:pic>
        <p:nvPicPr>
          <p:cNvPr id="11" name="Imagem 10">
            <a:extLst>
              <a:ext uri="{FF2B5EF4-FFF2-40B4-BE49-F238E27FC236}">
                <a16:creationId xmlns:a16="http://schemas.microsoft.com/office/drawing/2014/main" id="{5BFD35C2-8056-5FA3-1E21-E9816D40A8B9}"/>
              </a:ext>
            </a:extLst>
          </p:cNvPr>
          <p:cNvPicPr>
            <a:picLocks noChangeAspect="1"/>
          </p:cNvPicPr>
          <p:nvPr/>
        </p:nvPicPr>
        <p:blipFill>
          <a:blip r:embed="rId3"/>
          <a:srcRect/>
          <a:stretch>
            <a:fillRect/>
          </a:stretch>
        </p:blipFill>
        <p:spPr>
          <a:xfrm>
            <a:off x="8182644" y="1706879"/>
            <a:ext cx="2787298" cy="3987979"/>
          </a:xfrm>
          <a:custGeom>
            <a:avLst/>
            <a:gdLst>
              <a:gd name="connsiteX0" fmla="*/ 0 w 2787298"/>
              <a:gd name="connsiteY0" fmla="*/ 0 h 3987979"/>
              <a:gd name="connsiteX1" fmla="*/ 2787298 w 2787298"/>
              <a:gd name="connsiteY1" fmla="*/ 0 h 3987979"/>
              <a:gd name="connsiteX2" fmla="*/ 2787298 w 2787298"/>
              <a:gd name="connsiteY2" fmla="*/ 3987979 h 3987979"/>
              <a:gd name="connsiteX3" fmla="*/ 0 w 2787298"/>
              <a:gd name="connsiteY3" fmla="*/ 3987979 h 3987979"/>
              <a:gd name="connsiteX4" fmla="*/ 0 w 2787298"/>
              <a:gd name="connsiteY4" fmla="*/ 1570360 h 3987979"/>
              <a:gd name="connsiteX5" fmla="*/ 0 w 2787298"/>
              <a:gd name="connsiteY5" fmla="*/ 1066304 h 3987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87298" h="3987979">
                <a:moveTo>
                  <a:pt x="0" y="0"/>
                </a:moveTo>
                <a:lnTo>
                  <a:pt x="2787298" y="0"/>
                </a:lnTo>
                <a:lnTo>
                  <a:pt x="2787298" y="3987979"/>
                </a:lnTo>
                <a:lnTo>
                  <a:pt x="0" y="3987979"/>
                </a:lnTo>
                <a:lnTo>
                  <a:pt x="0" y="1570360"/>
                </a:lnTo>
                <a:lnTo>
                  <a:pt x="0" y="1066304"/>
                </a:lnTo>
                <a:close/>
              </a:path>
            </a:pathLst>
          </a:custGeom>
        </p:spPr>
      </p:pic>
      <mc:AlternateContent xmlns:mc="http://schemas.openxmlformats.org/markup-compatibility/2006" xmlns:p14="http://schemas.microsoft.com/office/powerpoint/2010/main">
        <mc:Choice Requires="p14">
          <p:contentPart p14:bwMode="auto" r:id="rId4">
            <p14:nvContentPartPr>
              <p14:cNvPr id="12" name="Tinta 11">
                <a:extLst>
                  <a:ext uri="{FF2B5EF4-FFF2-40B4-BE49-F238E27FC236}">
                    <a16:creationId xmlns:a16="http://schemas.microsoft.com/office/drawing/2014/main" id="{46A3AA1B-0E44-4C84-1B05-FF910BB8320D}"/>
                  </a:ext>
                </a:extLst>
              </p14:cNvPr>
              <p14:cNvContentPartPr/>
              <p14:nvPr/>
            </p14:nvContentPartPr>
            <p14:xfrm>
              <a:off x="8243040" y="2992571"/>
              <a:ext cx="360" cy="360"/>
            </p14:xfrm>
          </p:contentPart>
        </mc:Choice>
        <mc:Fallback xmlns="">
          <p:pic>
            <p:nvPicPr>
              <p:cNvPr id="12" name="Tinta 11">
                <a:extLst>
                  <a:ext uri="{FF2B5EF4-FFF2-40B4-BE49-F238E27FC236}">
                    <a16:creationId xmlns:a16="http://schemas.microsoft.com/office/drawing/2014/main" id="{46A3AA1B-0E44-4C84-1B05-FF910BB8320D}"/>
                  </a:ext>
                </a:extLst>
              </p:cNvPr>
              <p:cNvPicPr/>
              <p:nvPr/>
            </p:nvPicPr>
            <p:blipFill>
              <a:blip r:embed="rId5"/>
              <a:stretch>
                <a:fillRect/>
              </a:stretch>
            </p:blipFill>
            <p:spPr>
              <a:xfrm>
                <a:off x="8189040" y="288457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3" name="Tinta 12">
                <a:extLst>
                  <a:ext uri="{FF2B5EF4-FFF2-40B4-BE49-F238E27FC236}">
                    <a16:creationId xmlns:a16="http://schemas.microsoft.com/office/drawing/2014/main" id="{FB2932EA-D413-42A5-69BB-C6FFE1065CFB}"/>
                  </a:ext>
                </a:extLst>
              </p14:cNvPr>
              <p14:cNvContentPartPr/>
              <p14:nvPr/>
            </p14:nvContentPartPr>
            <p14:xfrm>
              <a:off x="8243040" y="2978531"/>
              <a:ext cx="360" cy="360"/>
            </p14:xfrm>
          </p:contentPart>
        </mc:Choice>
        <mc:Fallback xmlns="">
          <p:pic>
            <p:nvPicPr>
              <p:cNvPr id="13" name="Tinta 12">
                <a:extLst>
                  <a:ext uri="{FF2B5EF4-FFF2-40B4-BE49-F238E27FC236}">
                    <a16:creationId xmlns:a16="http://schemas.microsoft.com/office/drawing/2014/main" id="{FB2932EA-D413-42A5-69BB-C6FFE1065CFB}"/>
                  </a:ext>
                </a:extLst>
              </p:cNvPr>
              <p:cNvPicPr/>
              <p:nvPr/>
            </p:nvPicPr>
            <p:blipFill>
              <a:blip r:embed="rId5"/>
              <a:stretch>
                <a:fillRect/>
              </a:stretch>
            </p:blipFill>
            <p:spPr>
              <a:xfrm>
                <a:off x="8189040" y="287053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4" name="Tinta 13">
                <a:extLst>
                  <a:ext uri="{FF2B5EF4-FFF2-40B4-BE49-F238E27FC236}">
                    <a16:creationId xmlns:a16="http://schemas.microsoft.com/office/drawing/2014/main" id="{1B6A7267-9F9B-BABB-1389-23C56B0B6358}"/>
                  </a:ext>
                </a:extLst>
              </p14:cNvPr>
              <p14:cNvContentPartPr/>
              <p14:nvPr/>
            </p14:nvContentPartPr>
            <p14:xfrm>
              <a:off x="8243040" y="2978531"/>
              <a:ext cx="360" cy="360"/>
            </p14:xfrm>
          </p:contentPart>
        </mc:Choice>
        <mc:Fallback xmlns="">
          <p:pic>
            <p:nvPicPr>
              <p:cNvPr id="14" name="Tinta 13">
                <a:extLst>
                  <a:ext uri="{FF2B5EF4-FFF2-40B4-BE49-F238E27FC236}">
                    <a16:creationId xmlns:a16="http://schemas.microsoft.com/office/drawing/2014/main" id="{1B6A7267-9F9B-BABB-1389-23C56B0B6358}"/>
                  </a:ext>
                </a:extLst>
              </p:cNvPr>
              <p:cNvPicPr/>
              <p:nvPr/>
            </p:nvPicPr>
            <p:blipFill>
              <a:blip r:embed="rId5"/>
              <a:stretch>
                <a:fillRect/>
              </a:stretch>
            </p:blipFill>
            <p:spPr>
              <a:xfrm>
                <a:off x="8189040" y="287053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5" name="Tinta 14">
                <a:extLst>
                  <a:ext uri="{FF2B5EF4-FFF2-40B4-BE49-F238E27FC236}">
                    <a16:creationId xmlns:a16="http://schemas.microsoft.com/office/drawing/2014/main" id="{07098895-DF4A-FFF3-267C-3DE63ED6F060}"/>
                  </a:ext>
                </a:extLst>
              </p14:cNvPr>
              <p14:cNvContentPartPr/>
              <p14:nvPr/>
            </p14:nvContentPartPr>
            <p14:xfrm>
              <a:off x="8243040" y="2978531"/>
              <a:ext cx="360" cy="360"/>
            </p14:xfrm>
          </p:contentPart>
        </mc:Choice>
        <mc:Fallback xmlns="">
          <p:pic>
            <p:nvPicPr>
              <p:cNvPr id="15" name="Tinta 14">
                <a:extLst>
                  <a:ext uri="{FF2B5EF4-FFF2-40B4-BE49-F238E27FC236}">
                    <a16:creationId xmlns:a16="http://schemas.microsoft.com/office/drawing/2014/main" id="{07098895-DF4A-FFF3-267C-3DE63ED6F060}"/>
                  </a:ext>
                </a:extLst>
              </p:cNvPr>
              <p:cNvPicPr/>
              <p:nvPr/>
            </p:nvPicPr>
            <p:blipFill>
              <a:blip r:embed="rId5"/>
              <a:stretch>
                <a:fillRect/>
              </a:stretch>
            </p:blipFill>
            <p:spPr>
              <a:xfrm>
                <a:off x="8189040" y="287053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6" name="Tinta 15">
                <a:extLst>
                  <a:ext uri="{FF2B5EF4-FFF2-40B4-BE49-F238E27FC236}">
                    <a16:creationId xmlns:a16="http://schemas.microsoft.com/office/drawing/2014/main" id="{9BA19ECD-2D3C-DC70-E19A-A0E8295B5BFD}"/>
                  </a:ext>
                </a:extLst>
              </p14:cNvPr>
              <p14:cNvContentPartPr/>
              <p14:nvPr/>
            </p14:nvContentPartPr>
            <p14:xfrm>
              <a:off x="8203800" y="2936411"/>
              <a:ext cx="186840" cy="132480"/>
            </p14:xfrm>
          </p:contentPart>
        </mc:Choice>
        <mc:Fallback xmlns="">
          <p:pic>
            <p:nvPicPr>
              <p:cNvPr id="16" name="Tinta 15">
                <a:extLst>
                  <a:ext uri="{FF2B5EF4-FFF2-40B4-BE49-F238E27FC236}">
                    <a16:creationId xmlns:a16="http://schemas.microsoft.com/office/drawing/2014/main" id="{9BA19ECD-2D3C-DC70-E19A-A0E8295B5BFD}"/>
                  </a:ext>
                </a:extLst>
              </p:cNvPr>
              <p:cNvPicPr/>
              <p:nvPr/>
            </p:nvPicPr>
            <p:blipFill>
              <a:blip r:embed="rId10"/>
              <a:stretch>
                <a:fillRect/>
              </a:stretch>
            </p:blipFill>
            <p:spPr>
              <a:xfrm>
                <a:off x="8149904" y="2828117"/>
                <a:ext cx="294273" cy="348708"/>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7" name="Tinta 16">
                <a:extLst>
                  <a:ext uri="{FF2B5EF4-FFF2-40B4-BE49-F238E27FC236}">
                    <a16:creationId xmlns:a16="http://schemas.microsoft.com/office/drawing/2014/main" id="{184A1325-54FD-FB46-8046-6CF10EC9AE96}"/>
                  </a:ext>
                </a:extLst>
              </p14:cNvPr>
              <p14:cNvContentPartPr/>
              <p14:nvPr/>
            </p14:nvContentPartPr>
            <p14:xfrm>
              <a:off x="8232960" y="3017771"/>
              <a:ext cx="341640" cy="59040"/>
            </p14:xfrm>
          </p:contentPart>
        </mc:Choice>
        <mc:Fallback xmlns="">
          <p:pic>
            <p:nvPicPr>
              <p:cNvPr id="17" name="Tinta 16">
                <a:extLst>
                  <a:ext uri="{FF2B5EF4-FFF2-40B4-BE49-F238E27FC236}">
                    <a16:creationId xmlns:a16="http://schemas.microsoft.com/office/drawing/2014/main" id="{184A1325-54FD-FB46-8046-6CF10EC9AE96}"/>
                  </a:ext>
                </a:extLst>
              </p:cNvPr>
              <p:cNvPicPr/>
              <p:nvPr/>
            </p:nvPicPr>
            <p:blipFill>
              <a:blip r:embed="rId12"/>
              <a:stretch>
                <a:fillRect/>
              </a:stretch>
            </p:blipFill>
            <p:spPr>
              <a:xfrm>
                <a:off x="8178960" y="2909771"/>
                <a:ext cx="449280" cy="2746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2" name="Tinta 21">
                <a:extLst>
                  <a:ext uri="{FF2B5EF4-FFF2-40B4-BE49-F238E27FC236}">
                    <a16:creationId xmlns:a16="http://schemas.microsoft.com/office/drawing/2014/main" id="{24D8E99D-E911-C925-95BB-D6DE26ABD43E}"/>
                  </a:ext>
                </a:extLst>
              </p14:cNvPr>
              <p14:cNvContentPartPr/>
              <p14:nvPr/>
            </p14:nvContentPartPr>
            <p14:xfrm>
              <a:off x="8271120" y="2964851"/>
              <a:ext cx="360" cy="360"/>
            </p14:xfrm>
          </p:contentPart>
        </mc:Choice>
        <mc:Fallback xmlns="">
          <p:pic>
            <p:nvPicPr>
              <p:cNvPr id="22" name="Tinta 21">
                <a:extLst>
                  <a:ext uri="{FF2B5EF4-FFF2-40B4-BE49-F238E27FC236}">
                    <a16:creationId xmlns:a16="http://schemas.microsoft.com/office/drawing/2014/main" id="{24D8E99D-E911-C925-95BB-D6DE26ABD43E}"/>
                  </a:ext>
                </a:extLst>
              </p:cNvPr>
              <p:cNvPicPr/>
              <p:nvPr/>
            </p:nvPicPr>
            <p:blipFill>
              <a:blip r:embed="rId14"/>
              <a:stretch>
                <a:fillRect/>
              </a:stretch>
            </p:blipFill>
            <p:spPr>
              <a:xfrm>
                <a:off x="8208120" y="290185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3" name="Tinta 22">
                <a:extLst>
                  <a:ext uri="{FF2B5EF4-FFF2-40B4-BE49-F238E27FC236}">
                    <a16:creationId xmlns:a16="http://schemas.microsoft.com/office/drawing/2014/main" id="{0870D3D6-2683-71D1-9CFE-9EAD39559AB4}"/>
                  </a:ext>
                </a:extLst>
              </p14:cNvPr>
              <p14:cNvContentPartPr/>
              <p14:nvPr/>
            </p14:nvContentPartPr>
            <p14:xfrm>
              <a:off x="8271120" y="3033971"/>
              <a:ext cx="360" cy="360"/>
            </p14:xfrm>
          </p:contentPart>
        </mc:Choice>
        <mc:Fallback xmlns="">
          <p:pic>
            <p:nvPicPr>
              <p:cNvPr id="23" name="Tinta 22">
                <a:extLst>
                  <a:ext uri="{FF2B5EF4-FFF2-40B4-BE49-F238E27FC236}">
                    <a16:creationId xmlns:a16="http://schemas.microsoft.com/office/drawing/2014/main" id="{0870D3D6-2683-71D1-9CFE-9EAD39559AB4}"/>
                  </a:ext>
                </a:extLst>
              </p:cNvPr>
              <p:cNvPicPr/>
              <p:nvPr/>
            </p:nvPicPr>
            <p:blipFill>
              <a:blip r:embed="rId14"/>
              <a:stretch>
                <a:fillRect/>
              </a:stretch>
            </p:blipFill>
            <p:spPr>
              <a:xfrm>
                <a:off x="8208120" y="2970971"/>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4" name="Tinta 23">
                <a:extLst>
                  <a:ext uri="{FF2B5EF4-FFF2-40B4-BE49-F238E27FC236}">
                    <a16:creationId xmlns:a16="http://schemas.microsoft.com/office/drawing/2014/main" id="{E56B44E4-8F8E-D52B-D8FD-5A4FE10120ED}"/>
                  </a:ext>
                </a:extLst>
              </p14:cNvPr>
              <p14:cNvContentPartPr/>
              <p14:nvPr/>
            </p14:nvContentPartPr>
            <p14:xfrm>
              <a:off x="10889760" y="2978531"/>
              <a:ext cx="360" cy="360"/>
            </p14:xfrm>
          </p:contentPart>
        </mc:Choice>
        <mc:Fallback xmlns="">
          <p:pic>
            <p:nvPicPr>
              <p:cNvPr id="24" name="Tinta 23">
                <a:extLst>
                  <a:ext uri="{FF2B5EF4-FFF2-40B4-BE49-F238E27FC236}">
                    <a16:creationId xmlns:a16="http://schemas.microsoft.com/office/drawing/2014/main" id="{E56B44E4-8F8E-D52B-D8FD-5A4FE10120ED}"/>
                  </a:ext>
                </a:extLst>
              </p:cNvPr>
              <p:cNvPicPr/>
              <p:nvPr/>
            </p:nvPicPr>
            <p:blipFill>
              <a:blip r:embed="rId14"/>
              <a:stretch>
                <a:fillRect/>
              </a:stretch>
            </p:blipFill>
            <p:spPr>
              <a:xfrm>
                <a:off x="10826760" y="2915531"/>
                <a:ext cx="126000" cy="126000"/>
              </a:xfrm>
              <a:prstGeom prst="rect">
                <a:avLst/>
              </a:prstGeom>
            </p:spPr>
          </p:pic>
        </mc:Fallback>
      </mc:AlternateContent>
      <p:sp>
        <p:nvSpPr>
          <p:cNvPr id="5" name="Marcador de Posição do Número do Diapositivo 1">
            <a:extLst>
              <a:ext uri="{FF2B5EF4-FFF2-40B4-BE49-F238E27FC236}">
                <a16:creationId xmlns:a16="http://schemas.microsoft.com/office/drawing/2014/main" id="{339F9350-4851-6990-376E-062BE2214F1C}"/>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6</a:t>
            </a:fld>
            <a:endParaRPr lang="pt-PT"/>
          </a:p>
        </p:txBody>
      </p:sp>
      <p:sp>
        <p:nvSpPr>
          <p:cNvPr id="6" name="Marcador de Posição do Rodapé 6">
            <a:extLst>
              <a:ext uri="{FF2B5EF4-FFF2-40B4-BE49-F238E27FC236}">
                <a16:creationId xmlns:a16="http://schemas.microsoft.com/office/drawing/2014/main" id="{344B6302-5841-B14F-DA67-6255EDE43D7B}"/>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41753104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B07B559F-08ED-90FF-5C8C-12EBFA652695}"/>
              </a:ext>
            </a:extLst>
          </p:cNvPr>
          <p:cNvSpPr txBox="1"/>
          <p:nvPr/>
        </p:nvSpPr>
        <p:spPr>
          <a:xfrm>
            <a:off x="1197868" y="836712"/>
            <a:ext cx="1712200" cy="646331"/>
          </a:xfrm>
          <a:prstGeom prst="rect">
            <a:avLst/>
          </a:prstGeom>
          <a:noFill/>
        </p:spPr>
        <p:txBody>
          <a:bodyPr wrap="none" rtlCol="0">
            <a:spAutoFit/>
          </a:bodyPr>
          <a:lstStyle/>
          <a:p>
            <a:r>
              <a:rPr lang="pt-PT" sz="3600" err="1">
                <a:solidFill>
                  <a:schemeClr val="accent1"/>
                </a:solidFill>
              </a:rPr>
              <a:t>Filtering</a:t>
            </a:r>
            <a:endParaRPr lang="pt-PT" sz="3600">
              <a:solidFill>
                <a:schemeClr val="accent1"/>
              </a:solidFill>
            </a:endParaRPr>
          </a:p>
        </p:txBody>
      </p:sp>
      <p:pic>
        <p:nvPicPr>
          <p:cNvPr id="3" name="Imagem 2">
            <a:extLst>
              <a:ext uri="{FF2B5EF4-FFF2-40B4-BE49-F238E27FC236}">
                <a16:creationId xmlns:a16="http://schemas.microsoft.com/office/drawing/2014/main" id="{A960981A-E4F0-E6A4-74CF-B78E65F6F8BE}"/>
              </a:ext>
            </a:extLst>
          </p:cNvPr>
          <p:cNvPicPr>
            <a:picLocks noChangeAspect="1"/>
          </p:cNvPicPr>
          <p:nvPr/>
        </p:nvPicPr>
        <p:blipFill>
          <a:blip r:embed="rId3"/>
          <a:stretch>
            <a:fillRect/>
          </a:stretch>
        </p:blipFill>
        <p:spPr>
          <a:xfrm>
            <a:off x="1197868" y="1772816"/>
            <a:ext cx="2367149" cy="3528392"/>
          </a:xfrm>
          <a:prstGeom prst="rect">
            <a:avLst/>
          </a:prstGeom>
        </p:spPr>
      </p:pic>
      <p:sp>
        <p:nvSpPr>
          <p:cNvPr id="4" name="CaixaDeTexto 3">
            <a:extLst>
              <a:ext uri="{FF2B5EF4-FFF2-40B4-BE49-F238E27FC236}">
                <a16:creationId xmlns:a16="http://schemas.microsoft.com/office/drawing/2014/main" id="{6A848310-173D-285B-45B2-CC20323AEE25}"/>
              </a:ext>
            </a:extLst>
          </p:cNvPr>
          <p:cNvSpPr txBox="1"/>
          <p:nvPr/>
        </p:nvSpPr>
        <p:spPr>
          <a:xfrm>
            <a:off x="4285124" y="1711817"/>
            <a:ext cx="6370185" cy="3539430"/>
          </a:xfrm>
          <a:prstGeom prst="rect">
            <a:avLst/>
          </a:prstGeom>
          <a:noFill/>
        </p:spPr>
        <p:txBody>
          <a:bodyPr wrap="square" lIns="91440" tIns="45720" rIns="91440" bIns="45720" rtlCol="0" anchor="t">
            <a:spAutoFit/>
          </a:bodyPr>
          <a:lstStyle/>
          <a:p>
            <a:pPr algn="just"/>
            <a:r>
              <a:rPr lang="pt-PT" sz="1800" err="1"/>
              <a:t>The</a:t>
            </a:r>
            <a:r>
              <a:rPr lang="pt-PT" sz="1800"/>
              <a:t> Data </a:t>
            </a:r>
            <a:r>
              <a:rPr lang="pt-PT" sz="1800" err="1"/>
              <a:t>Filtering</a:t>
            </a:r>
            <a:r>
              <a:rPr lang="pt-PT" sz="1800"/>
              <a:t> Module </a:t>
            </a:r>
            <a:r>
              <a:rPr lang="pt-PT" sz="1800" err="1"/>
              <a:t>filters</a:t>
            </a:r>
            <a:r>
              <a:rPr lang="pt-PT" sz="1800"/>
              <a:t> </a:t>
            </a:r>
            <a:r>
              <a:rPr lang="pt-PT" sz="1800" err="1"/>
              <a:t>raw</a:t>
            </a:r>
            <a:r>
              <a:rPr lang="pt-PT" sz="1800"/>
              <a:t> radar data </a:t>
            </a:r>
            <a:r>
              <a:rPr lang="pt-PT" sz="1800" err="1"/>
              <a:t>by</a:t>
            </a:r>
            <a:r>
              <a:rPr lang="pt-PT" sz="1800"/>
              <a:t> </a:t>
            </a:r>
            <a:r>
              <a:rPr lang="pt-PT" sz="1800" err="1"/>
              <a:t>removing</a:t>
            </a:r>
            <a:r>
              <a:rPr lang="pt-PT" sz="1800"/>
              <a:t> noise.</a:t>
            </a:r>
            <a:endParaRPr lang="pt-PT" sz="1800">
              <a:ea typeface="Calibri"/>
              <a:cs typeface="Calibri"/>
            </a:endParaRPr>
          </a:p>
          <a:p>
            <a:pPr algn="just"/>
            <a:endParaRPr lang="pt-PT" sz="1800">
              <a:ea typeface="Calibri"/>
              <a:cs typeface="Calibri"/>
            </a:endParaRPr>
          </a:p>
          <a:p>
            <a:pPr marL="285750" indent="-285750" algn="just">
              <a:buClr>
                <a:schemeClr val="accent1"/>
              </a:buClr>
              <a:buFont typeface="Arial" panose="020B0604020202020204" pitchFamily="34" charset="0"/>
              <a:buChar char="•"/>
            </a:pPr>
            <a:r>
              <a:rPr lang="pt-PT" sz="1800" b="1" err="1">
                <a:solidFill>
                  <a:srgbClr val="ECECEC"/>
                </a:solidFill>
                <a:ea typeface="+mn-lt"/>
                <a:cs typeface="+mn-lt"/>
              </a:rPr>
              <a:t>Sliding</a:t>
            </a:r>
            <a:r>
              <a:rPr lang="pt-PT" sz="1800" b="1">
                <a:solidFill>
                  <a:srgbClr val="ECECEC"/>
                </a:solidFill>
                <a:ea typeface="+mn-lt"/>
                <a:cs typeface="+mn-lt"/>
              </a:rPr>
              <a:t> </a:t>
            </a:r>
            <a:r>
              <a:rPr lang="pt-PT" sz="1800" b="1" err="1">
                <a:solidFill>
                  <a:srgbClr val="ECECEC"/>
                </a:solidFill>
                <a:ea typeface="+mn-lt"/>
                <a:cs typeface="+mn-lt"/>
              </a:rPr>
              <a:t>Window</a:t>
            </a:r>
            <a:r>
              <a:rPr lang="pt-PT" sz="1800" b="1">
                <a:solidFill>
                  <a:srgbClr val="ECECEC"/>
                </a:solidFill>
                <a:ea typeface="+mn-lt"/>
                <a:cs typeface="+mn-lt"/>
              </a:rPr>
              <a:t> </a:t>
            </a:r>
            <a:r>
              <a:rPr lang="pt-PT" sz="1800" b="1" err="1">
                <a:solidFill>
                  <a:srgbClr val="ECECEC"/>
                </a:solidFill>
                <a:ea typeface="+mn-lt"/>
                <a:cs typeface="+mn-lt"/>
              </a:rPr>
              <a:t>Operation</a:t>
            </a:r>
            <a:r>
              <a:rPr lang="pt-PT" sz="1800" b="1">
                <a:solidFill>
                  <a:srgbClr val="ECECEC"/>
                </a:solidFill>
                <a:ea typeface="+mn-lt"/>
                <a:cs typeface="+mn-lt"/>
              </a:rPr>
              <a:t> </a:t>
            </a:r>
            <a:endParaRPr lang="pt-PT" b="1">
              <a:solidFill>
                <a:srgbClr val="ECECEC"/>
              </a:solidFill>
              <a:ea typeface="Calibri"/>
              <a:cs typeface="Calibri"/>
            </a:endParaRPr>
          </a:p>
          <a:p>
            <a:pPr marL="894715" lvl="1" indent="-285750" algn="just">
              <a:buClr>
                <a:schemeClr val="accent1"/>
              </a:buClr>
              <a:buFont typeface="Arial" panose="020B0604020202020204" pitchFamily="34" charset="0"/>
              <a:buChar char="•"/>
            </a:pPr>
            <a:r>
              <a:rPr lang="pt-PT" sz="1600" err="1">
                <a:ea typeface="+mn-lt"/>
                <a:cs typeface="+mn-lt"/>
              </a:rPr>
              <a:t>The</a:t>
            </a:r>
            <a:r>
              <a:rPr lang="pt-PT" sz="1600">
                <a:ea typeface="+mn-lt"/>
                <a:cs typeface="+mn-lt"/>
              </a:rPr>
              <a:t> module </a:t>
            </a:r>
            <a:r>
              <a:rPr lang="pt-PT" sz="1600" err="1">
                <a:ea typeface="+mn-lt"/>
                <a:cs typeface="+mn-lt"/>
              </a:rPr>
              <a:t>sequentially</a:t>
            </a:r>
            <a:r>
              <a:rPr lang="pt-PT" sz="1600">
                <a:ea typeface="+mn-lt"/>
                <a:cs typeface="+mn-lt"/>
              </a:rPr>
              <a:t> </a:t>
            </a:r>
            <a:r>
              <a:rPr lang="pt-PT" sz="1600" err="1">
                <a:ea typeface="+mn-lt"/>
                <a:cs typeface="+mn-lt"/>
              </a:rPr>
              <a:t>analyzes</a:t>
            </a:r>
            <a:r>
              <a:rPr lang="pt-PT" sz="1600">
                <a:ea typeface="+mn-lt"/>
                <a:cs typeface="+mn-lt"/>
              </a:rPr>
              <a:t> radar data </a:t>
            </a:r>
            <a:r>
              <a:rPr lang="pt-PT" sz="1600" err="1">
                <a:ea typeface="+mn-lt"/>
                <a:cs typeface="+mn-lt"/>
              </a:rPr>
              <a:t>using</a:t>
            </a:r>
            <a:r>
              <a:rPr lang="pt-PT" sz="1600">
                <a:ea typeface="+mn-lt"/>
                <a:cs typeface="+mn-lt"/>
              </a:rPr>
              <a:t> a </a:t>
            </a:r>
            <a:r>
              <a:rPr lang="pt-PT" sz="1600" err="1">
                <a:ea typeface="+mn-lt"/>
                <a:cs typeface="+mn-lt"/>
              </a:rPr>
              <a:t>sliding</a:t>
            </a:r>
            <a:r>
              <a:rPr lang="pt-PT" sz="1600">
                <a:ea typeface="+mn-lt"/>
                <a:cs typeface="+mn-lt"/>
              </a:rPr>
              <a:t> </a:t>
            </a:r>
            <a:r>
              <a:rPr lang="pt-PT" sz="1600" err="1">
                <a:ea typeface="+mn-lt"/>
                <a:cs typeface="+mn-lt"/>
              </a:rPr>
              <a:t>window</a:t>
            </a:r>
            <a:r>
              <a:rPr lang="pt-PT" sz="1600">
                <a:ea typeface="+mn-lt"/>
                <a:cs typeface="+mn-lt"/>
              </a:rPr>
              <a:t> </a:t>
            </a:r>
            <a:r>
              <a:rPr lang="pt-PT" sz="1600" err="1">
                <a:ea typeface="+mn-lt"/>
                <a:cs typeface="+mn-lt"/>
              </a:rPr>
              <a:t>approach</a:t>
            </a:r>
            <a:r>
              <a:rPr lang="pt-PT" sz="1600">
                <a:ea typeface="+mn-lt"/>
                <a:cs typeface="+mn-lt"/>
              </a:rPr>
              <a:t>, </a:t>
            </a:r>
            <a:r>
              <a:rPr lang="pt-PT" sz="1600" err="1">
                <a:ea typeface="+mn-lt"/>
                <a:cs typeface="+mn-lt"/>
              </a:rPr>
              <a:t>where</a:t>
            </a:r>
            <a:r>
              <a:rPr lang="pt-PT" sz="1600">
                <a:ea typeface="+mn-lt"/>
                <a:cs typeface="+mn-lt"/>
              </a:rPr>
              <a:t> </a:t>
            </a:r>
            <a:r>
              <a:rPr lang="pt-PT" sz="1600" err="1">
                <a:ea typeface="+mn-lt"/>
                <a:cs typeface="+mn-lt"/>
              </a:rPr>
              <a:t>the</a:t>
            </a:r>
            <a:r>
              <a:rPr lang="pt-PT" sz="1600">
                <a:ea typeface="+mn-lt"/>
                <a:cs typeface="+mn-lt"/>
              </a:rPr>
              <a:t> </a:t>
            </a:r>
            <a:r>
              <a:rPr lang="pt-PT" sz="1600" err="1">
                <a:ea typeface="+mn-lt"/>
                <a:cs typeface="+mn-lt"/>
              </a:rPr>
              <a:t>size</a:t>
            </a:r>
            <a:r>
              <a:rPr lang="pt-PT" sz="1600">
                <a:ea typeface="+mn-lt"/>
                <a:cs typeface="+mn-lt"/>
              </a:rPr>
              <a:t> </a:t>
            </a:r>
            <a:r>
              <a:rPr lang="pt-PT" sz="1600" err="1">
                <a:ea typeface="+mn-lt"/>
                <a:cs typeface="+mn-lt"/>
              </a:rPr>
              <a:t>and</a:t>
            </a:r>
            <a:r>
              <a:rPr lang="pt-PT" sz="1600">
                <a:ea typeface="+mn-lt"/>
                <a:cs typeface="+mn-lt"/>
              </a:rPr>
              <a:t> </a:t>
            </a:r>
            <a:r>
              <a:rPr lang="pt-PT" sz="1600" err="1">
                <a:ea typeface="+mn-lt"/>
                <a:cs typeface="+mn-lt"/>
              </a:rPr>
              <a:t>overlap</a:t>
            </a:r>
            <a:r>
              <a:rPr lang="pt-PT" sz="1600">
                <a:ea typeface="+mn-lt"/>
                <a:cs typeface="+mn-lt"/>
              </a:rPr>
              <a:t> can </a:t>
            </a:r>
            <a:r>
              <a:rPr lang="pt-PT" sz="1600" err="1">
                <a:ea typeface="+mn-lt"/>
                <a:cs typeface="+mn-lt"/>
              </a:rPr>
              <a:t>be</a:t>
            </a:r>
            <a:r>
              <a:rPr lang="pt-PT" sz="1600">
                <a:ea typeface="+mn-lt"/>
                <a:cs typeface="+mn-lt"/>
              </a:rPr>
              <a:t> </a:t>
            </a:r>
            <a:r>
              <a:rPr lang="pt-PT" sz="1600" err="1">
                <a:ea typeface="+mn-lt"/>
                <a:cs typeface="+mn-lt"/>
              </a:rPr>
              <a:t>configured</a:t>
            </a:r>
            <a:r>
              <a:rPr lang="pt-PT" sz="1600">
                <a:ea typeface="+mn-lt"/>
                <a:cs typeface="+mn-lt"/>
              </a:rPr>
              <a:t>.</a:t>
            </a:r>
            <a:endParaRPr lang="pt-PT" sz="1600">
              <a:solidFill>
                <a:srgbClr val="FFFFFF"/>
              </a:solidFill>
              <a:ea typeface="Calibri"/>
              <a:cs typeface="Calibri"/>
            </a:endParaRPr>
          </a:p>
          <a:p>
            <a:pPr marL="285750" indent="-285750" algn="just">
              <a:buClr>
                <a:schemeClr val="accent1"/>
              </a:buClr>
              <a:buFont typeface="Arial" panose="020B0604020202020204" pitchFamily="34" charset="0"/>
              <a:buChar char="•"/>
            </a:pPr>
            <a:endParaRPr lang="pt-PT" sz="1800">
              <a:cs typeface="Calibri"/>
            </a:endParaRPr>
          </a:p>
          <a:p>
            <a:pPr marL="285750" indent="-285750" algn="just">
              <a:buClr>
                <a:srgbClr val="009999"/>
              </a:buClr>
              <a:buFont typeface="Arial" panose="020B0604020202020204" pitchFamily="34" charset="0"/>
              <a:buChar char="•"/>
            </a:pPr>
            <a:r>
              <a:rPr lang="pt-PT" sz="1800" b="1">
                <a:cs typeface="Calibri"/>
              </a:rPr>
              <a:t>Doppler-</a:t>
            </a:r>
            <a:r>
              <a:rPr lang="pt-PT" sz="1800" b="1" err="1"/>
              <a:t>Based</a:t>
            </a:r>
            <a:r>
              <a:rPr lang="pt-PT" sz="1800" b="1">
                <a:cs typeface="Calibri"/>
              </a:rPr>
              <a:t> </a:t>
            </a:r>
            <a:r>
              <a:rPr lang="pt-PT" sz="1800" b="1" err="1">
                <a:cs typeface="Calibri"/>
              </a:rPr>
              <a:t>Filtering</a:t>
            </a:r>
            <a:endParaRPr lang="pt-PT" sz="1800" b="1">
              <a:ea typeface="Calibri"/>
              <a:cs typeface="Calibri"/>
            </a:endParaRPr>
          </a:p>
          <a:p>
            <a:pPr marL="894715" lvl="1" indent="-285750" algn="just">
              <a:buClr>
                <a:srgbClr val="009999"/>
              </a:buClr>
              <a:buFont typeface="Arial" panose="020B0604020202020204" pitchFamily="34" charset="0"/>
              <a:buChar char="•"/>
            </a:pPr>
            <a:r>
              <a:rPr lang="pt-PT" sz="1600">
                <a:solidFill>
                  <a:srgbClr val="FFFFFF"/>
                </a:solidFill>
                <a:ea typeface="+mn-lt"/>
                <a:cs typeface="+mn-lt"/>
              </a:rPr>
              <a:t>Doppler </a:t>
            </a:r>
            <a:r>
              <a:rPr lang="pt-PT" sz="1600" err="1">
                <a:solidFill>
                  <a:srgbClr val="FFFFFF"/>
                </a:solidFill>
                <a:ea typeface="+mn-lt"/>
                <a:cs typeface="+mn-lt"/>
              </a:rPr>
              <a:t>velocity</a:t>
            </a:r>
            <a:r>
              <a:rPr lang="pt-PT" sz="1600">
                <a:solidFill>
                  <a:srgbClr val="FFFFFF"/>
                </a:solidFill>
                <a:ea typeface="+mn-lt"/>
                <a:cs typeface="+mn-lt"/>
              </a:rPr>
              <a:t> </a:t>
            </a:r>
            <a:r>
              <a:rPr lang="pt-PT" sz="1600" err="1">
                <a:solidFill>
                  <a:srgbClr val="FFFFFF"/>
                </a:solidFill>
                <a:ea typeface="+mn-lt"/>
                <a:cs typeface="+mn-lt"/>
              </a:rPr>
              <a:t>is</a:t>
            </a:r>
            <a:r>
              <a:rPr lang="pt-PT" sz="1600">
                <a:solidFill>
                  <a:srgbClr val="FFFFFF"/>
                </a:solidFill>
                <a:ea typeface="+mn-lt"/>
                <a:cs typeface="+mn-lt"/>
              </a:rPr>
              <a:t> </a:t>
            </a:r>
            <a:r>
              <a:rPr lang="pt-PT" sz="1600" err="1">
                <a:solidFill>
                  <a:srgbClr val="FFFFFF"/>
                </a:solidFill>
                <a:ea typeface="+mn-lt"/>
                <a:cs typeface="+mn-lt"/>
              </a:rPr>
              <a:t>calculated</a:t>
            </a:r>
            <a:r>
              <a:rPr lang="pt-PT" sz="1600">
                <a:solidFill>
                  <a:srgbClr val="FFFFFF"/>
                </a:solidFill>
                <a:ea typeface="+mn-lt"/>
                <a:cs typeface="+mn-lt"/>
              </a:rPr>
              <a:t> for </a:t>
            </a:r>
            <a:r>
              <a:rPr lang="pt-PT" sz="1600" err="1">
                <a:solidFill>
                  <a:srgbClr val="FFFFFF"/>
                </a:solidFill>
                <a:ea typeface="+mn-lt"/>
                <a:cs typeface="+mn-lt"/>
              </a:rPr>
              <a:t>each</a:t>
            </a:r>
            <a:r>
              <a:rPr lang="pt-PT" sz="1600">
                <a:solidFill>
                  <a:srgbClr val="FFFFFF"/>
                </a:solidFill>
                <a:ea typeface="+mn-lt"/>
                <a:cs typeface="+mn-lt"/>
              </a:rPr>
              <a:t> data </a:t>
            </a:r>
            <a:r>
              <a:rPr lang="pt-PT" sz="1600" err="1">
                <a:solidFill>
                  <a:srgbClr val="FFFFFF"/>
                </a:solidFill>
                <a:ea typeface="+mn-lt"/>
                <a:cs typeface="+mn-lt"/>
              </a:rPr>
              <a:t>point</a:t>
            </a:r>
            <a:r>
              <a:rPr lang="pt-PT" sz="1600">
                <a:solidFill>
                  <a:srgbClr val="FFFFFF"/>
                </a:solidFill>
                <a:ea typeface="+mn-lt"/>
                <a:cs typeface="+mn-lt"/>
              </a:rPr>
              <a:t>. Data </a:t>
            </a:r>
            <a:r>
              <a:rPr lang="pt-PT" sz="1600" err="1">
                <a:solidFill>
                  <a:srgbClr val="FFFFFF"/>
                </a:solidFill>
                <a:ea typeface="+mn-lt"/>
                <a:cs typeface="+mn-lt"/>
              </a:rPr>
              <a:t>points</a:t>
            </a:r>
            <a:r>
              <a:rPr lang="pt-PT" sz="1600">
                <a:solidFill>
                  <a:srgbClr val="FFFFFF"/>
                </a:solidFill>
                <a:ea typeface="+mn-lt"/>
                <a:cs typeface="+mn-lt"/>
              </a:rPr>
              <a:t> </a:t>
            </a:r>
            <a:r>
              <a:rPr lang="pt-PT" sz="1600" err="1">
                <a:solidFill>
                  <a:srgbClr val="FFFFFF"/>
                </a:solidFill>
                <a:ea typeface="+mn-lt"/>
                <a:cs typeface="+mn-lt"/>
              </a:rPr>
              <a:t>with</a:t>
            </a:r>
            <a:r>
              <a:rPr lang="pt-PT" sz="1600">
                <a:solidFill>
                  <a:srgbClr val="FFFFFF"/>
                </a:solidFill>
                <a:ea typeface="+mn-lt"/>
                <a:cs typeface="+mn-lt"/>
              </a:rPr>
              <a:t> Doppler </a:t>
            </a:r>
            <a:r>
              <a:rPr lang="pt-PT" sz="1600" err="1">
                <a:solidFill>
                  <a:srgbClr val="FFFFFF"/>
                </a:solidFill>
                <a:ea typeface="+mn-lt"/>
                <a:cs typeface="+mn-lt"/>
              </a:rPr>
              <a:t>velocity</a:t>
            </a:r>
            <a:r>
              <a:rPr lang="pt-PT" sz="1600">
                <a:solidFill>
                  <a:srgbClr val="FFFFFF"/>
                </a:solidFill>
                <a:ea typeface="+mn-lt"/>
                <a:cs typeface="+mn-lt"/>
              </a:rPr>
              <a:t> </a:t>
            </a:r>
            <a:r>
              <a:rPr lang="pt-PT" sz="1600" err="1">
                <a:solidFill>
                  <a:srgbClr val="FFFFFF"/>
                </a:solidFill>
                <a:ea typeface="+mn-lt"/>
                <a:cs typeface="+mn-lt"/>
              </a:rPr>
              <a:t>below</a:t>
            </a:r>
            <a:r>
              <a:rPr lang="pt-PT" sz="1600">
                <a:solidFill>
                  <a:srgbClr val="FFFFFF"/>
                </a:solidFill>
                <a:ea typeface="+mn-lt"/>
                <a:cs typeface="+mn-lt"/>
              </a:rPr>
              <a:t> 1e-5 m/s </a:t>
            </a:r>
            <a:r>
              <a:rPr lang="pt-PT" sz="1600" err="1">
                <a:solidFill>
                  <a:srgbClr val="FFFFFF"/>
                </a:solidFill>
                <a:ea typeface="+mn-lt"/>
                <a:cs typeface="+mn-lt"/>
              </a:rPr>
              <a:t>will</a:t>
            </a:r>
            <a:r>
              <a:rPr lang="pt-PT" sz="1600">
                <a:solidFill>
                  <a:srgbClr val="FFFFFF"/>
                </a:solidFill>
                <a:ea typeface="+mn-lt"/>
                <a:cs typeface="+mn-lt"/>
              </a:rPr>
              <a:t> </a:t>
            </a:r>
            <a:r>
              <a:rPr lang="pt-PT" sz="1600" err="1">
                <a:solidFill>
                  <a:srgbClr val="FFFFFF"/>
                </a:solidFill>
                <a:ea typeface="+mn-lt"/>
                <a:cs typeface="+mn-lt"/>
              </a:rPr>
              <a:t>be</a:t>
            </a:r>
            <a:r>
              <a:rPr lang="pt-PT" sz="1600">
                <a:solidFill>
                  <a:srgbClr val="FFFFFF"/>
                </a:solidFill>
                <a:ea typeface="+mn-lt"/>
                <a:cs typeface="+mn-lt"/>
              </a:rPr>
              <a:t> </a:t>
            </a:r>
            <a:r>
              <a:rPr lang="pt-PT" sz="1600" err="1">
                <a:ea typeface="+mn-lt"/>
                <a:cs typeface="+mn-lt"/>
              </a:rPr>
              <a:t>excluded</a:t>
            </a:r>
            <a:r>
              <a:rPr lang="pt-PT" sz="1600">
                <a:solidFill>
                  <a:srgbClr val="FFFFFF"/>
                </a:solidFill>
                <a:ea typeface="+mn-lt"/>
                <a:cs typeface="+mn-lt"/>
              </a:rPr>
              <a:t>.</a:t>
            </a:r>
            <a:endParaRPr lang="pt-PT" sz="1600">
              <a:ea typeface="+mn-lt"/>
              <a:cs typeface="+mn-lt"/>
            </a:endParaRPr>
          </a:p>
          <a:p>
            <a:pPr algn="just">
              <a:buClr>
                <a:schemeClr val="accent1"/>
              </a:buClr>
            </a:pPr>
            <a:endParaRPr lang="en-US" sz="1800" b="1">
              <a:ea typeface="Calibri"/>
              <a:cs typeface="Calibri"/>
            </a:endParaRPr>
          </a:p>
          <a:p>
            <a:pPr marL="285750" indent="-285750">
              <a:buClr>
                <a:schemeClr val="accent1"/>
              </a:buClr>
              <a:buFont typeface="Arial" panose="020B0604020202020204" pitchFamily="34" charset="0"/>
              <a:buChar char="•"/>
            </a:pPr>
            <a:endParaRPr lang="pt-PT" sz="1800">
              <a:ea typeface="Calibri"/>
              <a:cs typeface="Calibri"/>
            </a:endParaRPr>
          </a:p>
        </p:txBody>
      </p:sp>
      <p:sp>
        <p:nvSpPr>
          <p:cNvPr id="5" name="Marcador de Posição do Número do Diapositivo 1">
            <a:extLst>
              <a:ext uri="{FF2B5EF4-FFF2-40B4-BE49-F238E27FC236}">
                <a16:creationId xmlns:a16="http://schemas.microsoft.com/office/drawing/2014/main" id="{FA67DD2E-7F14-2325-49C0-5EAA403DA4C5}"/>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7</a:t>
            </a:fld>
            <a:endParaRPr lang="pt-PT"/>
          </a:p>
        </p:txBody>
      </p:sp>
      <p:sp>
        <p:nvSpPr>
          <p:cNvPr id="7" name="Marcador de Posição do Rodapé 6">
            <a:extLst>
              <a:ext uri="{FF2B5EF4-FFF2-40B4-BE49-F238E27FC236}">
                <a16:creationId xmlns:a16="http://schemas.microsoft.com/office/drawing/2014/main" id="{08D430B5-306C-2247-20B5-13F29A77329D}"/>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42649775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2"/>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rtlCol="0"/>
          <a:lstStyle/>
          <a:p>
            <a:pPr rtl="0"/>
            <a:r>
              <a:rPr lang="pt-PT" err="1">
                <a:solidFill>
                  <a:schemeClr val="accent1"/>
                </a:solidFill>
              </a:rPr>
              <a:t>Feature</a:t>
            </a:r>
            <a:r>
              <a:rPr lang="pt-PT">
                <a:solidFill>
                  <a:schemeClr val="accent1"/>
                </a:solidFill>
              </a:rPr>
              <a:t> </a:t>
            </a:r>
            <a:r>
              <a:rPr lang="pt-PT" err="1">
                <a:solidFill>
                  <a:schemeClr val="accent1"/>
                </a:solidFill>
              </a:rPr>
              <a:t>Extraction</a:t>
            </a:r>
            <a:endParaRPr lang="pt-pt">
              <a:solidFill>
                <a:schemeClr val="accent1"/>
              </a:solidFill>
            </a:endParaRPr>
          </a:p>
        </p:txBody>
      </p:sp>
      <p:pic>
        <p:nvPicPr>
          <p:cNvPr id="3" name="Imagem 2">
            <a:extLst>
              <a:ext uri="{FF2B5EF4-FFF2-40B4-BE49-F238E27FC236}">
                <a16:creationId xmlns:a16="http://schemas.microsoft.com/office/drawing/2014/main" id="{C203C9EE-C8A2-8BA6-E684-7EE7DB30A3C1}"/>
              </a:ext>
            </a:extLst>
          </p:cNvPr>
          <p:cNvPicPr>
            <a:picLocks noChangeAspect="1"/>
          </p:cNvPicPr>
          <p:nvPr/>
        </p:nvPicPr>
        <p:blipFill>
          <a:blip r:embed="rId3"/>
          <a:stretch>
            <a:fillRect/>
          </a:stretch>
        </p:blipFill>
        <p:spPr>
          <a:xfrm>
            <a:off x="9030948" y="1606035"/>
            <a:ext cx="2211233" cy="3711713"/>
          </a:xfrm>
          <a:prstGeom prst="rect">
            <a:avLst/>
          </a:prstGeom>
        </p:spPr>
      </p:pic>
      <p:sp>
        <p:nvSpPr>
          <p:cNvPr id="4" name="CaixaDeTexto 3">
            <a:extLst>
              <a:ext uri="{FF2B5EF4-FFF2-40B4-BE49-F238E27FC236}">
                <a16:creationId xmlns:a16="http://schemas.microsoft.com/office/drawing/2014/main" id="{1A4E3059-9E7F-6CFC-6894-BE7A743D0F05}"/>
              </a:ext>
            </a:extLst>
          </p:cNvPr>
          <p:cNvSpPr txBox="1"/>
          <p:nvPr/>
        </p:nvSpPr>
        <p:spPr>
          <a:xfrm>
            <a:off x="1218883" y="1606035"/>
            <a:ext cx="6316236" cy="4278094"/>
          </a:xfrm>
          <a:prstGeom prst="rect">
            <a:avLst/>
          </a:prstGeom>
          <a:noFill/>
        </p:spPr>
        <p:txBody>
          <a:bodyPr wrap="square" lIns="91440" tIns="45720" rIns="91440" bIns="45720" rtlCol="0" anchor="t">
            <a:spAutoFit/>
          </a:bodyPr>
          <a:lstStyle/>
          <a:p>
            <a:pPr algn="just"/>
            <a:r>
              <a:rPr lang="en-US" sz="1600" dirty="0">
                <a:cs typeface="Calibri"/>
              </a:rPr>
              <a:t>The module extracts a feature from the radar data for each time window.</a:t>
            </a:r>
            <a:endParaRPr lang="en-US" sz="1600" dirty="0">
              <a:ea typeface="Calibri"/>
              <a:cs typeface="Calibri"/>
            </a:endParaRPr>
          </a:p>
          <a:p>
            <a:pPr algn="just"/>
            <a:endParaRPr lang="en-US" sz="1600">
              <a:ea typeface="Calibri"/>
              <a:cs typeface="Calibri"/>
            </a:endParaRPr>
          </a:p>
          <a:p>
            <a:pPr marL="285750" indent="-285750" algn="just">
              <a:buClr>
                <a:srgbClr val="009999"/>
              </a:buClr>
              <a:buFont typeface="Arial" panose="020B0604020202020204" pitchFamily="34" charset="0"/>
              <a:buChar char="•"/>
            </a:pPr>
            <a:r>
              <a:rPr lang="en-US" sz="1600" dirty="0">
                <a:ea typeface="Calibri"/>
                <a:cs typeface="Calibri"/>
              </a:rPr>
              <a:t>Data type features:</a:t>
            </a:r>
          </a:p>
          <a:p>
            <a:pPr marL="894715" lvl="1" indent="-285750" algn="just">
              <a:buClr>
                <a:srgbClr val="009999"/>
              </a:buClr>
              <a:buFont typeface="Courier New" panose="020B0604020202020204" pitchFamily="34" charset="0"/>
              <a:buChar char="o"/>
            </a:pPr>
            <a:r>
              <a:rPr lang="en-US" sz="1600" dirty="0">
                <a:ea typeface="+mn-lt"/>
                <a:cs typeface="+mn-lt"/>
              </a:rPr>
              <a:t>For each data type, we extract its features and calculate histograms, resulting in a 2D histogram ('matrix') based on the elapsed time and radar data values it represents the frequency of occurrence of radar data values within specific time intervals.</a:t>
            </a:r>
          </a:p>
          <a:p>
            <a:pPr marL="285750" indent="-285750" algn="just">
              <a:buClr>
                <a:schemeClr val="accent1"/>
              </a:buClr>
              <a:buFont typeface="Arial"/>
              <a:buChar char="•"/>
            </a:pPr>
            <a:r>
              <a:rPr lang="en-US" sz="1600" dirty="0">
                <a:ea typeface="Calibri"/>
                <a:cs typeface="Calibri"/>
              </a:rPr>
              <a:t>Feature Matrix</a:t>
            </a:r>
            <a:endParaRPr lang="en-US" sz="1600" b="1" dirty="0">
              <a:ea typeface="Calibri"/>
              <a:cs typeface="Calibri"/>
            </a:endParaRPr>
          </a:p>
          <a:p>
            <a:pPr marL="894715" lvl="1" indent="-285750" algn="just">
              <a:buClr>
                <a:schemeClr val="accent1"/>
              </a:buClr>
              <a:buFont typeface="Courier New"/>
              <a:buChar char="o"/>
            </a:pPr>
            <a:r>
              <a:rPr lang="en-US" sz="1600" dirty="0">
                <a:ea typeface="+mn-lt"/>
                <a:cs typeface="+mn-lt"/>
              </a:rPr>
              <a:t>It concatenates all of the matrices from the last step and creates an final matrix.</a:t>
            </a:r>
          </a:p>
          <a:p>
            <a:pPr marL="285750" indent="-285750" algn="just">
              <a:buClr>
                <a:schemeClr val="accent1"/>
              </a:buClr>
              <a:buFont typeface="Arial"/>
              <a:buChar char="•"/>
            </a:pPr>
            <a:r>
              <a:rPr lang="en-US" sz="1600" dirty="0">
                <a:ea typeface="Calibri"/>
                <a:cs typeface="Calibri"/>
              </a:rPr>
              <a:t>Grey Image </a:t>
            </a:r>
            <a:endParaRPr lang="en-US" sz="1600" dirty="0">
              <a:ea typeface="+mn-lt"/>
              <a:cs typeface="+mn-lt"/>
            </a:endParaRPr>
          </a:p>
          <a:p>
            <a:pPr marL="894715" lvl="1" indent="-285750" algn="just">
              <a:buClr>
                <a:schemeClr val="accent1"/>
              </a:buClr>
              <a:buFont typeface="Courier New"/>
              <a:buChar char="o"/>
            </a:pPr>
            <a:r>
              <a:rPr lang="en-US" sz="1600" dirty="0">
                <a:ea typeface="+mn-lt"/>
                <a:cs typeface="+mn-lt"/>
              </a:rPr>
              <a:t>The final data matrix values are converted into a grayscale image and saved as a PNG file.</a:t>
            </a:r>
            <a:endParaRPr lang="en-US" sz="1600" dirty="0">
              <a:ea typeface="Calibri"/>
              <a:cs typeface="Calibri"/>
            </a:endParaRPr>
          </a:p>
          <a:p>
            <a:pPr marL="285750" indent="-285750" algn="just">
              <a:buFont typeface="Arial"/>
              <a:buChar char="•"/>
            </a:pPr>
            <a:endParaRPr lang="en-US" sz="1600">
              <a:ea typeface="Calibri"/>
              <a:cs typeface="Calibri"/>
            </a:endParaRPr>
          </a:p>
          <a:p>
            <a:pPr marL="285750" indent="-285750">
              <a:buClr>
                <a:srgbClr val="009999"/>
              </a:buClr>
              <a:buFont typeface="Arial" panose="020B0604020202020204" pitchFamily="34" charset="0"/>
              <a:buChar char="•"/>
            </a:pPr>
            <a:endParaRPr lang="en-US" sz="1600">
              <a:ea typeface="Calibri"/>
              <a:cs typeface="Calibri"/>
            </a:endParaRPr>
          </a:p>
          <a:p>
            <a:endParaRPr lang="en-US" sz="1600">
              <a:ea typeface="Calibri"/>
              <a:cs typeface="Calibri"/>
            </a:endParaRPr>
          </a:p>
        </p:txBody>
      </p:sp>
      <p:sp>
        <p:nvSpPr>
          <p:cNvPr id="5" name="Marcador de Posição do Número do Diapositivo 1">
            <a:extLst>
              <a:ext uri="{FF2B5EF4-FFF2-40B4-BE49-F238E27FC236}">
                <a16:creationId xmlns:a16="http://schemas.microsoft.com/office/drawing/2014/main" id="{3CD46093-8F50-3FA2-1B13-081D7D681B5A}"/>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8</a:t>
            </a:fld>
            <a:endParaRPr lang="pt-PT"/>
          </a:p>
        </p:txBody>
      </p:sp>
      <p:sp>
        <p:nvSpPr>
          <p:cNvPr id="6" name="Marcador de Posição do Rodapé 6">
            <a:extLst>
              <a:ext uri="{FF2B5EF4-FFF2-40B4-BE49-F238E27FC236}">
                <a16:creationId xmlns:a16="http://schemas.microsoft.com/office/drawing/2014/main" id="{AC85CC83-A717-8AD1-42C5-D2562100B3F5}"/>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26720391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CD1657-1BFF-2E28-4299-F9B741E05700}"/>
              </a:ext>
            </a:extLst>
          </p:cNvPr>
          <p:cNvSpPr>
            <a:spLocks noGrp="1"/>
          </p:cNvSpPr>
          <p:nvPr>
            <p:ph type="title"/>
          </p:nvPr>
        </p:nvSpPr>
        <p:spPr/>
        <p:txBody>
          <a:bodyPr/>
          <a:lstStyle/>
          <a:p>
            <a:r>
              <a:rPr lang="pt-PT" err="1">
                <a:solidFill>
                  <a:schemeClr val="accent1"/>
                </a:solidFill>
                <a:cs typeface="Calibri"/>
              </a:rPr>
              <a:t>Subject</a:t>
            </a:r>
            <a:r>
              <a:rPr lang="pt-PT">
                <a:solidFill>
                  <a:schemeClr val="accent1"/>
                </a:solidFill>
                <a:cs typeface="Calibri"/>
              </a:rPr>
              <a:t> </a:t>
            </a:r>
            <a:r>
              <a:rPr lang="pt-PT" err="1">
                <a:solidFill>
                  <a:schemeClr val="accent1"/>
                </a:solidFill>
                <a:cs typeface="Calibri"/>
              </a:rPr>
              <a:t>Identification</a:t>
            </a:r>
            <a:endParaRPr lang="pt-PT">
              <a:solidFill>
                <a:schemeClr val="accent1"/>
              </a:solidFill>
              <a:ea typeface="Calibri"/>
              <a:cs typeface="Calibri"/>
            </a:endParaRPr>
          </a:p>
        </p:txBody>
      </p:sp>
      <p:sp>
        <p:nvSpPr>
          <p:cNvPr id="4" name="Marcador de Posição de Conteúdo 3">
            <a:extLst>
              <a:ext uri="{FF2B5EF4-FFF2-40B4-BE49-F238E27FC236}">
                <a16:creationId xmlns:a16="http://schemas.microsoft.com/office/drawing/2014/main" id="{84484AB3-F925-1D00-7C67-3D2ED4AAA306}"/>
              </a:ext>
            </a:extLst>
          </p:cNvPr>
          <p:cNvSpPr>
            <a:spLocks noGrp="1"/>
          </p:cNvSpPr>
          <p:nvPr>
            <p:ph idx="1"/>
          </p:nvPr>
        </p:nvSpPr>
        <p:spPr>
          <a:xfrm>
            <a:off x="1218883" y="1891851"/>
            <a:ext cx="6208077" cy="4462272"/>
          </a:xfrm>
        </p:spPr>
        <p:txBody>
          <a:bodyPr vert="horz" lIns="121899" tIns="60949" rIns="121899" bIns="60949" rtlCol="0" anchor="t">
            <a:normAutofit/>
          </a:bodyPr>
          <a:lstStyle/>
          <a:p>
            <a:pPr marL="0" indent="0" algn="just">
              <a:buNone/>
            </a:pPr>
            <a:r>
              <a:rPr lang="pt-PT" sz="2000" err="1">
                <a:solidFill>
                  <a:srgbClr val="ECECEC"/>
                </a:solidFill>
                <a:ea typeface="+mn-lt"/>
                <a:cs typeface="+mn-lt"/>
              </a:rPr>
              <a:t>The</a:t>
            </a:r>
            <a:r>
              <a:rPr lang="pt-PT" sz="2000">
                <a:solidFill>
                  <a:srgbClr val="ECECEC"/>
                </a:solidFill>
                <a:ea typeface="+mn-lt"/>
                <a:cs typeface="+mn-lt"/>
              </a:rPr>
              <a:t> </a:t>
            </a:r>
            <a:r>
              <a:rPr lang="pt-PT" sz="2000" err="1">
                <a:solidFill>
                  <a:srgbClr val="ECECEC"/>
                </a:solidFill>
                <a:ea typeface="+mn-lt"/>
                <a:cs typeface="+mn-lt"/>
              </a:rPr>
              <a:t>Subject</a:t>
            </a:r>
            <a:r>
              <a:rPr lang="pt-PT" sz="2000">
                <a:solidFill>
                  <a:srgbClr val="ECECEC"/>
                </a:solidFill>
                <a:ea typeface="+mn-lt"/>
                <a:cs typeface="+mn-lt"/>
              </a:rPr>
              <a:t> </a:t>
            </a:r>
            <a:r>
              <a:rPr lang="pt-PT" sz="2000" err="1">
                <a:solidFill>
                  <a:srgbClr val="ECECEC"/>
                </a:solidFill>
                <a:ea typeface="+mn-lt"/>
                <a:cs typeface="+mn-lt"/>
              </a:rPr>
              <a:t>Identification</a:t>
            </a:r>
            <a:r>
              <a:rPr lang="pt-PT" sz="2000">
                <a:solidFill>
                  <a:srgbClr val="ECECEC"/>
                </a:solidFill>
                <a:ea typeface="+mn-lt"/>
                <a:cs typeface="+mn-lt"/>
              </a:rPr>
              <a:t> Module </a:t>
            </a:r>
            <a:r>
              <a:rPr lang="pt-PT" sz="2000" err="1">
                <a:solidFill>
                  <a:srgbClr val="ECECEC"/>
                </a:solidFill>
                <a:ea typeface="+mn-lt"/>
                <a:cs typeface="+mn-lt"/>
              </a:rPr>
              <a:t>is</a:t>
            </a:r>
            <a:r>
              <a:rPr lang="pt-PT" sz="2000">
                <a:solidFill>
                  <a:srgbClr val="ECECEC"/>
                </a:solidFill>
                <a:ea typeface="+mn-lt"/>
                <a:cs typeface="+mn-lt"/>
              </a:rPr>
              <a:t> </a:t>
            </a:r>
            <a:r>
              <a:rPr lang="pt-PT" sz="2000" err="1">
                <a:solidFill>
                  <a:srgbClr val="ECECEC"/>
                </a:solidFill>
                <a:ea typeface="+mn-lt"/>
                <a:cs typeface="+mn-lt"/>
              </a:rPr>
              <a:t>currently</a:t>
            </a:r>
            <a:r>
              <a:rPr lang="pt-PT" sz="2000">
                <a:solidFill>
                  <a:srgbClr val="ECECEC"/>
                </a:solidFill>
                <a:ea typeface="+mn-lt"/>
                <a:cs typeface="+mn-lt"/>
              </a:rPr>
              <a:t> </a:t>
            </a:r>
            <a:r>
              <a:rPr lang="pt-PT" sz="2000" err="1">
                <a:solidFill>
                  <a:srgbClr val="ECECEC"/>
                </a:solidFill>
                <a:ea typeface="+mn-lt"/>
                <a:cs typeface="+mn-lt"/>
              </a:rPr>
              <a:t>under</a:t>
            </a:r>
            <a:r>
              <a:rPr lang="pt-PT" sz="2000">
                <a:solidFill>
                  <a:srgbClr val="ECECEC"/>
                </a:solidFill>
                <a:ea typeface="+mn-lt"/>
                <a:cs typeface="+mn-lt"/>
              </a:rPr>
              <a:t> </a:t>
            </a:r>
            <a:r>
              <a:rPr lang="pt-PT" sz="2000" err="1">
                <a:solidFill>
                  <a:srgbClr val="ECECEC"/>
                </a:solidFill>
                <a:ea typeface="+mn-lt"/>
                <a:cs typeface="+mn-lt"/>
              </a:rPr>
              <a:t>development</a:t>
            </a:r>
            <a:r>
              <a:rPr lang="pt-PT" sz="2000">
                <a:solidFill>
                  <a:srgbClr val="ECECEC"/>
                </a:solidFill>
                <a:ea typeface="+mn-lt"/>
                <a:cs typeface="+mn-lt"/>
              </a:rPr>
              <a:t>. </a:t>
            </a:r>
            <a:r>
              <a:rPr lang="pt-PT" sz="2000" err="1">
                <a:solidFill>
                  <a:srgbClr val="ECECEC"/>
                </a:solidFill>
                <a:ea typeface="+mn-lt"/>
                <a:cs typeface="+mn-lt"/>
              </a:rPr>
              <a:t>We</a:t>
            </a:r>
            <a:r>
              <a:rPr lang="pt-PT" sz="2000">
                <a:solidFill>
                  <a:srgbClr val="ECECEC"/>
                </a:solidFill>
                <a:ea typeface="+mn-lt"/>
                <a:cs typeface="+mn-lt"/>
              </a:rPr>
              <a:t> </a:t>
            </a:r>
            <a:r>
              <a:rPr lang="pt-PT" sz="2000" err="1">
                <a:solidFill>
                  <a:srgbClr val="ECECEC"/>
                </a:solidFill>
                <a:ea typeface="+mn-lt"/>
                <a:cs typeface="+mn-lt"/>
              </a:rPr>
              <a:t>will</a:t>
            </a:r>
            <a:r>
              <a:rPr lang="pt-PT" sz="2000">
                <a:solidFill>
                  <a:srgbClr val="ECECEC"/>
                </a:solidFill>
                <a:ea typeface="+mn-lt"/>
                <a:cs typeface="+mn-lt"/>
              </a:rPr>
              <a:t> </a:t>
            </a:r>
            <a:r>
              <a:rPr lang="pt-PT" sz="2000" err="1">
                <a:solidFill>
                  <a:srgbClr val="ECECEC"/>
                </a:solidFill>
                <a:ea typeface="+mn-lt"/>
                <a:cs typeface="+mn-lt"/>
              </a:rPr>
              <a:t>work</a:t>
            </a:r>
            <a:r>
              <a:rPr lang="pt-PT" sz="2000">
                <a:solidFill>
                  <a:srgbClr val="ECECEC"/>
                </a:solidFill>
                <a:ea typeface="+mn-lt"/>
                <a:cs typeface="+mn-lt"/>
              </a:rPr>
              <a:t> </a:t>
            </a:r>
            <a:r>
              <a:rPr lang="pt-PT" sz="2000" err="1">
                <a:solidFill>
                  <a:srgbClr val="ECECEC"/>
                </a:solidFill>
                <a:ea typeface="+mn-lt"/>
                <a:cs typeface="+mn-lt"/>
              </a:rPr>
              <a:t>on</a:t>
            </a:r>
            <a:r>
              <a:rPr lang="pt-PT" sz="2000">
                <a:solidFill>
                  <a:srgbClr val="ECECEC"/>
                </a:solidFill>
                <a:ea typeface="+mn-lt"/>
                <a:cs typeface="+mn-lt"/>
              </a:rPr>
              <a:t>:</a:t>
            </a:r>
            <a:endParaRPr lang="pt-PT" sz="2000">
              <a:ea typeface="+mn-lt"/>
              <a:cs typeface="+mn-lt"/>
            </a:endParaRPr>
          </a:p>
          <a:p>
            <a:pPr marL="285750" indent="-285750" algn="just">
              <a:buClr>
                <a:schemeClr val="accent1"/>
              </a:buClr>
              <a:buFont typeface="Arial" panose="020B0604020202020204" pitchFamily="34" charset="0"/>
              <a:buChar char="•"/>
            </a:pPr>
            <a:r>
              <a:rPr lang="en-US" sz="1800" b="1"/>
              <a:t>Machine Learning</a:t>
            </a:r>
            <a:endParaRPr lang="en-US" sz="1800" b="1">
              <a:ea typeface="Calibri"/>
              <a:cs typeface="Calibri"/>
            </a:endParaRPr>
          </a:p>
          <a:p>
            <a:pPr marL="589915" lvl="1" indent="-285750" algn="just"/>
            <a:r>
              <a:rPr lang="en-US" sz="1800">
                <a:ea typeface="Calibri"/>
                <a:cs typeface="Calibri"/>
              </a:rPr>
              <a:t>We aim to develop a model that will be trained on a dataset of radar data collected from multiple individuals. By analyzing these radar signatures, the model will learn to identify patterns, leveraging transfer learning to retrain a pre-trained model using a smaller dataset consisting of features extracted from the radar data.</a:t>
            </a:r>
          </a:p>
          <a:p>
            <a:pPr marL="589915" lvl="1" indent="-285750" algn="just"/>
            <a:endParaRPr lang="en-US" sz="1800">
              <a:ea typeface="Calibri"/>
              <a:cs typeface="Calibri"/>
            </a:endParaRPr>
          </a:p>
          <a:p>
            <a:pPr marL="304165" lvl="1" indent="0" algn="just">
              <a:buNone/>
            </a:pPr>
            <a:r>
              <a:rPr lang="en-US" sz="1800">
                <a:ea typeface="Calibri"/>
                <a:cs typeface="Calibri"/>
              </a:rPr>
              <a:t>When completed the module will be responsible for getting an ID of a list of ID's using the model and the extracted feature as base. </a:t>
            </a:r>
          </a:p>
        </p:txBody>
      </p:sp>
      <p:pic>
        <p:nvPicPr>
          <p:cNvPr id="11" name="Imagem 10" descr="Uma imagem com Tipo de letra, texto, logótipo, símbolo&#10;&#10;Descrição gerada automaticamente">
            <a:extLst>
              <a:ext uri="{FF2B5EF4-FFF2-40B4-BE49-F238E27FC236}">
                <a16:creationId xmlns:a16="http://schemas.microsoft.com/office/drawing/2014/main" id="{F2987A27-DF50-9061-B452-CDBE5FD498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3458" y="1891851"/>
            <a:ext cx="3050801" cy="3350062"/>
          </a:xfrm>
          <a:prstGeom prst="rect">
            <a:avLst/>
          </a:prstGeom>
        </p:spPr>
      </p:pic>
      <p:sp>
        <p:nvSpPr>
          <p:cNvPr id="7" name="Marcador de Posição do Número do Diapositivo 1">
            <a:extLst>
              <a:ext uri="{FF2B5EF4-FFF2-40B4-BE49-F238E27FC236}">
                <a16:creationId xmlns:a16="http://schemas.microsoft.com/office/drawing/2014/main" id="{3F773206-B036-B5DC-2BCC-A1705CF0BCC8}"/>
              </a:ext>
            </a:extLst>
          </p:cNvPr>
          <p:cNvSpPr>
            <a:spLocks noGrp="1"/>
          </p:cNvSpPr>
          <p:nvPr>
            <p:ph type="sldNum" sz="quarter" idx="12"/>
          </p:nvPr>
        </p:nvSpPr>
        <p:spPr>
          <a:xfrm>
            <a:off x="11579384" y="6241388"/>
            <a:ext cx="1015735" cy="365125"/>
          </a:xfrm>
        </p:spPr>
        <p:txBody>
          <a:bodyPr/>
          <a:lstStyle/>
          <a:p>
            <a:pPr rtl="0"/>
            <a:fld id="{C014DD1E-5D91-48A3-AD6D-45FBA980D106}" type="slidenum">
              <a:rPr lang="pt-PT" smtClean="0"/>
              <a:t>9</a:t>
            </a:fld>
            <a:endParaRPr lang="pt-PT"/>
          </a:p>
        </p:txBody>
      </p:sp>
      <p:sp>
        <p:nvSpPr>
          <p:cNvPr id="8" name="Marcador de Posição do Rodapé 6">
            <a:extLst>
              <a:ext uri="{FF2B5EF4-FFF2-40B4-BE49-F238E27FC236}">
                <a16:creationId xmlns:a16="http://schemas.microsoft.com/office/drawing/2014/main" id="{EC13CD25-AACA-B658-64F5-263422D113BF}"/>
              </a:ext>
            </a:extLst>
          </p:cNvPr>
          <p:cNvSpPr>
            <a:spLocks noGrp="1"/>
          </p:cNvSpPr>
          <p:nvPr>
            <p:ph type="ftr" sz="quarter" idx="11"/>
          </p:nvPr>
        </p:nvSpPr>
        <p:spPr>
          <a:xfrm>
            <a:off x="4823855" y="6296973"/>
            <a:ext cx="2543175" cy="365125"/>
          </a:xfrm>
        </p:spPr>
        <p:txBody>
          <a:bodyPr/>
          <a:lstStyle/>
          <a:p>
            <a:r>
              <a:rPr lang="en-US"/>
              <a:t>RadarID</a:t>
            </a:r>
          </a:p>
        </p:txBody>
      </p:sp>
    </p:spTree>
    <p:extLst>
      <p:ext uri="{BB962C8B-B14F-4D97-AF65-F5344CB8AC3E}">
        <p14:creationId xmlns:p14="http://schemas.microsoft.com/office/powerpoint/2010/main" val="30049755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p:ext uri="{6950BFC3-D8DA-4A85-94F7-54DA5524770B}">
      <p188:commentRel xmlns:p188="http://schemas.microsoft.com/office/powerpoint/2018/8/main" r:id="rId3"/>
    </p:ext>
  </p:extLst>
</p:sld>
</file>

<file path=ppt/theme/theme1.xml><?xml version="1.0" encoding="utf-8"?>
<a:theme xmlns:a="http://schemas.openxmlformats.org/drawingml/2006/main" name="Tecnologia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Office_9533246_TF02787990" id="{7937A00E-BA26-42C4-8F50-F93CA9CC2358}" vid="{94A5997D-5A7B-41B1-91EA-4D5CFF10FA40}"/>
    </a:ext>
  </a:extLst>
</a:theme>
</file>

<file path=ppt/theme/theme2.xml><?xml version="1.0" encoding="utf-8"?>
<a:theme xmlns:a="http://schemas.openxmlformats.org/drawingml/2006/main" name="Tema do Offic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Tema do Offic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cfb0fb-2fca-4d2e-95a7-5b662a3e26d2">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22A17E8710C652469BB51AEF8993783C" ma:contentTypeVersion="12" ma:contentTypeDescription="Criar um novo documento." ma:contentTypeScope="" ma:versionID="60468e1acafa763a4ddd176fb0e88343">
  <xsd:schema xmlns:xsd="http://www.w3.org/2001/XMLSchema" xmlns:xs="http://www.w3.org/2001/XMLSchema" xmlns:p="http://schemas.microsoft.com/office/2006/metadata/properties" xmlns:ns2="0acfb0fb-2fca-4d2e-95a7-5b662a3e26d2" xmlns:ns3="c0a26b66-3050-463e-9a2a-57dff0a45360" targetNamespace="http://schemas.microsoft.com/office/2006/metadata/properties" ma:root="true" ma:fieldsID="0fbac0983b0a88b0c6b6052e0fbd3193" ns2:_="" ns3:_="">
    <xsd:import namespace="0acfb0fb-2fca-4d2e-95a7-5b662a3e26d2"/>
    <xsd:import namespace="c0a26b66-3050-463e-9a2a-57dff0a45360"/>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2:MediaServiceOCR" minOccurs="0"/>
                <xsd:element ref="ns2:MediaServiceGenerationTime" minOccurs="0"/>
                <xsd:element ref="ns2:MediaServiceEventHashCode" minOccurs="0"/>
                <xsd:element ref="ns2:MediaServiceSearchProperties" minOccurs="0"/>
                <xsd:element ref="ns3:SharedWithUsers" minOccurs="0"/>
                <xsd:element ref="ns3:SharedWithDetail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cfb0fb-2fca-4d2e-95a7-5b662a3e26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Etiquetas de Imagem" ma:readOnly="false" ma:fieldId="{5cf76f15-5ced-4ddc-b409-7134ff3c332f}" ma:taxonomyMulti="true" ma:sspId="1d602765-7830-46ba-a66b-13b8df2c5cf0"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DateTaken" ma:index="19"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0a26b66-3050-463e-9a2a-57dff0a45360" elementFormDefault="qualified">
    <xsd:import namespace="http://schemas.microsoft.com/office/2006/documentManagement/types"/>
    <xsd:import namespace="http://schemas.microsoft.com/office/infopath/2007/PartnerControls"/>
    <xsd:element name="SharedWithUsers" ma:index="17" nillable="true" ma:displayName="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Detalhes de Partilhado Com"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C67BEE-D13F-4BD2-98A5-34D8A0977F68}">
  <ds:schemaRefs>
    <ds:schemaRef ds:uri="4873beb7-5857-4685-be1f-d57550cc96c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638BEE7B-A504-421D-B3CF-D067C4BE63A5}"/>
</file>

<file path=customXml/itemProps3.xml><?xml version="1.0" encoding="utf-8"?>
<ds:datastoreItem xmlns:ds="http://schemas.openxmlformats.org/officeDocument/2006/customXml" ds:itemID="{6BDEAA34-DC7A-4ED2-BD25-F539D841EAFA}"/>
</file>

<file path=docProps/app.xml><?xml version="1.0" encoding="utf-8"?>
<Properties xmlns="http://schemas.openxmlformats.org/officeDocument/2006/extended-properties" xmlns:vt="http://schemas.openxmlformats.org/officeDocument/2006/docPropsVTypes">
  <Template>Apresentação com linhas de circuito triplo (ecrã panorâmico)</Template>
  <Application>Microsoft Office PowerPoint</Application>
  <PresentationFormat>Personalizados</PresentationFormat>
  <Slides>13</Slides>
  <Notes>5</Notes>
  <HiddenSlides>0</HiddenSlides>
  <ScaleCrop>false</ScaleCrop>
  <HeadingPairs>
    <vt:vector size="4" baseType="variant">
      <vt:variant>
        <vt:lpstr>Tema</vt:lpstr>
      </vt:variant>
      <vt:variant>
        <vt:i4>1</vt:i4>
      </vt:variant>
      <vt:variant>
        <vt:lpstr>Títulos dos diapositivos</vt:lpstr>
      </vt:variant>
      <vt:variant>
        <vt:i4>13</vt:i4>
      </vt:variant>
    </vt:vector>
  </HeadingPairs>
  <TitlesOfParts>
    <vt:vector size="14" baseType="lpstr">
      <vt:lpstr>Tecnologia 16x9</vt:lpstr>
      <vt:lpstr>Milestone 3 - RadarID</vt:lpstr>
      <vt:lpstr>Context</vt:lpstr>
      <vt:lpstr>Objective</vt:lpstr>
      <vt:lpstr>Architecture</vt:lpstr>
      <vt:lpstr>USER ID MODALITY</vt:lpstr>
      <vt:lpstr>Data Acquisition</vt:lpstr>
      <vt:lpstr>Apresentação do PowerPoint</vt:lpstr>
      <vt:lpstr>Feature Extraction</vt:lpstr>
      <vt:lpstr>Subject Identification</vt:lpstr>
      <vt:lpstr>Online Pipeline</vt:lpstr>
      <vt:lpstr>Demonstration</vt:lpstr>
      <vt:lpstr>Next steps</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Milestone 3 - RadarID</dc:title>
  <dc:creator>Sergio Correia</dc:creator>
  <cp:revision>142</cp:revision>
  <dcterms:created xsi:type="dcterms:W3CDTF">2024-03-11T12:58:04Z</dcterms:created>
  <dcterms:modified xsi:type="dcterms:W3CDTF">2024-05-17T11:35:01Z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0x01010022A17E8710C652469BB51AEF8993783C</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